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1"/>
  </p:notesMasterIdLst>
  <p:sldIdLst>
    <p:sldId id="258" r:id="rId2"/>
    <p:sldId id="342" r:id="rId3"/>
    <p:sldId id="345" r:id="rId4"/>
    <p:sldId id="327" r:id="rId5"/>
    <p:sldId id="392" r:id="rId6"/>
    <p:sldId id="363" r:id="rId7"/>
    <p:sldId id="378" r:id="rId8"/>
    <p:sldId id="386" r:id="rId9"/>
    <p:sldId id="383" r:id="rId10"/>
    <p:sldId id="403" r:id="rId11"/>
    <p:sldId id="395" r:id="rId12"/>
    <p:sldId id="339" r:id="rId13"/>
    <p:sldId id="393" r:id="rId14"/>
    <p:sldId id="384" r:id="rId15"/>
    <p:sldId id="387" r:id="rId16"/>
    <p:sldId id="385" r:id="rId17"/>
    <p:sldId id="375" r:id="rId18"/>
    <p:sldId id="381" r:id="rId19"/>
    <p:sldId id="390" r:id="rId20"/>
    <p:sldId id="306" r:id="rId21"/>
    <p:sldId id="374" r:id="rId22"/>
    <p:sldId id="401" r:id="rId23"/>
    <p:sldId id="331" r:id="rId24"/>
    <p:sldId id="402" r:id="rId25"/>
    <p:sldId id="299" r:id="rId26"/>
    <p:sldId id="283" r:id="rId27"/>
    <p:sldId id="284" r:id="rId28"/>
    <p:sldId id="388" r:id="rId29"/>
    <p:sldId id="389" r:id="rId3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942"/>
    <a:srgbClr val="74B842"/>
    <a:srgbClr val="000000"/>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0"/>
    <p:restoredTop sz="95955"/>
  </p:normalViewPr>
  <p:slideViewPr>
    <p:cSldViewPr snapToGrid="0">
      <p:cViewPr varScale="1">
        <p:scale>
          <a:sx n="120" d="100"/>
          <a:sy n="120" d="100"/>
        </p:scale>
        <p:origin x="432" y="176"/>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4/1/25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33CD67DB-857B-73E8-F16D-7CC66B0A5DD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519B4D7F-C743-3C1D-AA6B-2ED48EE9CAB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9D11F517-7F35-DAF6-372D-1705C36CF4F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7" name="Picture 2" descr="Logo Cosmic Interacting Matters">
            <a:extLst>
              <a:ext uri="{FF2B5EF4-FFF2-40B4-BE49-F238E27FC236}">
                <a16:creationId xmlns:a16="http://schemas.microsoft.com/office/drawing/2014/main" id="{F9CAB446-221A-D67F-8903-BDD404F8E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C2CB87B3-C0DA-FF60-7FB8-2045C2D3DAB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10" name="Picture 2" descr="Logo Cosmic Interacting Matters">
            <a:extLst>
              <a:ext uri="{FF2B5EF4-FFF2-40B4-BE49-F238E27FC236}">
                <a16:creationId xmlns:a16="http://schemas.microsoft.com/office/drawing/2014/main" id="{0ED62DBB-9305-092B-FFC6-F094B6B1C13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6" name="Picture 2" descr="Logo Cosmic Interacting Matters">
            <a:extLst>
              <a:ext uri="{FF2B5EF4-FFF2-40B4-BE49-F238E27FC236}">
                <a16:creationId xmlns:a16="http://schemas.microsoft.com/office/drawing/2014/main" id="{E0A7FD25-72C0-2918-F737-EE0D726A130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5" name="Picture 2" descr="Logo Cosmic Interacting Matters">
            <a:extLst>
              <a:ext uri="{FF2B5EF4-FFF2-40B4-BE49-F238E27FC236}">
                <a16:creationId xmlns:a16="http://schemas.microsoft.com/office/drawing/2014/main" id="{B33E750D-0C0B-9000-E568-BCE975147CC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53C689B2-DE4C-4376-98F2-8194D3FA2E3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pic>
        <p:nvPicPr>
          <p:cNvPr id="8" name="Picture 2" descr="Logo Cosmic Interacting Matters">
            <a:extLst>
              <a:ext uri="{FF2B5EF4-FFF2-40B4-BE49-F238E27FC236}">
                <a16:creationId xmlns:a16="http://schemas.microsoft.com/office/drawing/2014/main" id="{3389A7BD-7594-CCD9-9432-4B9D43029CB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The-Ludwig/PANAMA"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ceq-project/MCEq"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arxiv.org/pdf/2502.10951" TargetMode="External"/><Relationship Id="rId4" Type="http://schemas.openxmlformats.org/officeDocument/2006/relationships/hyperlink" Target="https://github.com/The-Ludwig/PANAMA"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5228800" y="5668788"/>
            <a:ext cx="6858933" cy="1138237"/>
          </a:xfrm>
        </p:spPr>
        <p:txBody>
          <a:bodyPr anchor="b">
            <a:normAutofit/>
          </a:bodyPr>
          <a:lstStyle/>
          <a:p>
            <a:pPr marL="35488" marR="35488" algn="r" defTabSz="863399">
              <a:buClr>
                <a:srgbClr val="719F33"/>
              </a:buClr>
              <a:buFont typeface="Akkurat-Bold"/>
              <a:defRPr sz="1800">
                <a:uFillTx/>
              </a:defRPr>
            </a:pP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Exploring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High-Energy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Muons</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with</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IceCube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2800" b="1" dirty="0">
                <a:solidFill>
                  <a:schemeClr val="tx2"/>
                </a:solidFill>
                <a:uFill>
                  <a:solidFill>
                    <a:srgbClr val="84B819"/>
                  </a:solidFill>
                </a:uFill>
                <a:latin typeface="+mn-lt"/>
                <a:ea typeface="Akkurat-Bold"/>
                <a:cs typeface="Arial" panose="020B0604020202020204" pitchFamily="34" charset="0"/>
                <a:sym typeface="Akkurat-Bold"/>
              </a:rPr>
              <a:t> </a:t>
            </a:r>
            <a:r>
              <a:rPr lang="de-DE" sz="2800" b="1" dirty="0" err="1">
                <a:solidFill>
                  <a:schemeClr val="tx2"/>
                </a:solidFill>
                <a:uFill>
                  <a:solidFill>
                    <a:srgbClr val="84B819"/>
                  </a:solidFill>
                </a:uFill>
                <a:latin typeface="+mn-lt"/>
                <a:ea typeface="Akkurat-Bold"/>
                <a:cs typeface="Arial" panose="020B0604020202020204" pitchFamily="34" charset="0"/>
                <a:sym typeface="Akkurat-Bold"/>
              </a:rPr>
              <a:t>Flux</a:t>
            </a: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56993" y="3684193"/>
            <a:ext cx="6530740" cy="1839354"/>
          </a:xfrm>
        </p:spPr>
        <p:txBody>
          <a:bodyPr anchor="t">
            <a:normAutofit/>
          </a:bodyPr>
          <a:lstStyle/>
          <a:p>
            <a:pPr algn="r"/>
            <a:r>
              <a:rPr lang="de-DE" sz="2000" b="1" dirty="0">
                <a:solidFill>
                  <a:schemeClr val="tx2"/>
                </a:solidFill>
                <a:uFill>
                  <a:solidFill>
                    <a:srgbClr val="84B819"/>
                  </a:solidFill>
                </a:uFill>
                <a:ea typeface="Akkurat-Bold"/>
                <a:cs typeface="Arial" pitchFamily="34" charset="0"/>
                <a:sym typeface="Akkurat-Bold"/>
              </a:rPr>
              <a:t>Pascal Gutjahr</a:t>
            </a:r>
          </a:p>
          <a:p>
            <a:pPr algn="r"/>
            <a:endParaRPr lang="de-DE" sz="2000" b="1" dirty="0">
              <a:solidFill>
                <a:schemeClr val="tx2"/>
              </a:solidFill>
              <a:uFill>
                <a:solidFill>
                  <a:srgbClr val="84B819"/>
                </a:solidFill>
              </a:uFill>
              <a:cs typeface="Arial" pitchFamily="34" charset="0"/>
              <a:sym typeface="Akkurat-Bold"/>
            </a:endParaRPr>
          </a:p>
          <a:p>
            <a:pPr algn="r"/>
            <a:r>
              <a:rPr lang="de-DE" sz="2000" b="1" dirty="0">
                <a:solidFill>
                  <a:schemeClr val="tx2"/>
                </a:solidFill>
                <a:uFill>
                  <a:solidFill>
                    <a:srgbClr val="84B819"/>
                  </a:solidFill>
                </a:uFill>
                <a:cs typeface="Arial" pitchFamily="34" charset="0"/>
                <a:sym typeface="Akkurat-Bold"/>
              </a:rPr>
              <a:t> </a:t>
            </a:r>
          </a:p>
          <a:p>
            <a:pPr algn="r"/>
            <a:r>
              <a:rPr lang="de-DE" sz="2000" b="1" dirty="0">
                <a:solidFill>
                  <a:schemeClr val="tx2"/>
                </a:solidFill>
                <a:uFill>
                  <a:solidFill>
                    <a:srgbClr val="84B819"/>
                  </a:solidFill>
                </a:uFill>
                <a:cs typeface="Arial" pitchFamily="34" charset="0"/>
                <a:sym typeface="Akkurat-Bold"/>
              </a:rPr>
              <a:t>DPG Frühjahrstagung in Göttingen | April 4, 2025 </a:t>
            </a:r>
            <a:endParaRPr lang="en-US" sz="20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pic>
        <p:nvPicPr>
          <p:cNvPr id="9" name="Picture 8" descr="A blue and black logo&#10;&#10;AI-generated content may be incorrect.">
            <a:extLst>
              <a:ext uri="{FF2B5EF4-FFF2-40B4-BE49-F238E27FC236}">
                <a16:creationId xmlns:a16="http://schemas.microsoft.com/office/drawing/2014/main" id="{90AF772F-957E-9047-979E-6D36F91DF94D}"/>
              </a:ext>
            </a:extLst>
          </p:cNvPr>
          <p:cNvPicPr>
            <a:picLocks noChangeAspect="1"/>
          </p:cNvPicPr>
          <p:nvPr/>
        </p:nvPicPr>
        <p:blipFill>
          <a:blip r:embed="rId7"/>
          <a:stretch>
            <a:fillRect/>
          </a:stretch>
        </p:blipFill>
        <p:spPr>
          <a:xfrm>
            <a:off x="7458763" y="3345121"/>
            <a:ext cx="2420271" cy="1034287"/>
          </a:xfrm>
          <a:prstGeom prst="rect">
            <a:avLst/>
          </a:prstGeom>
        </p:spPr>
      </p:pic>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B09B2-8EB2-1832-140C-BC7A09EF2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32024B-272E-3466-27E0-4C84ACADB572}"/>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C7AB4CD6-4A55-E50D-BF84-EEEED9932401}"/>
              </a:ext>
            </a:extLst>
          </p:cNvPr>
          <p:cNvPicPr>
            <a:picLocks noGrp="1" noChangeAspect="1"/>
          </p:cNvPicPr>
          <p:nvPr>
            <p:ph idx="1"/>
          </p:nvPr>
        </p:nvPicPr>
        <p:blipFill>
          <a:blip r:embed="rId2"/>
          <a:stretch>
            <a:fillRect/>
          </a:stretch>
        </p:blipFill>
        <p:spPr>
          <a:xfrm>
            <a:off x="5516612" y="1908729"/>
            <a:ext cx="6416318" cy="3646332"/>
          </a:xfrm>
        </p:spPr>
      </p:pic>
      <p:sp>
        <p:nvSpPr>
          <p:cNvPr id="4" name="Date Placeholder 3">
            <a:extLst>
              <a:ext uri="{FF2B5EF4-FFF2-40B4-BE49-F238E27FC236}">
                <a16:creationId xmlns:a16="http://schemas.microsoft.com/office/drawing/2014/main" id="{1AF5CD7E-698E-1FD6-203B-2E559C829E4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68B1EE5-FDA8-BC41-5A2B-F620E5D9875A}"/>
              </a:ext>
            </a:extLst>
          </p:cNvPr>
          <p:cNvSpPr>
            <a:spLocks noGrp="1"/>
          </p:cNvSpPr>
          <p:nvPr>
            <p:ph type="sldNum" sz="quarter" idx="12"/>
          </p:nvPr>
        </p:nvSpPr>
        <p:spPr/>
        <p:txBody>
          <a:bodyPr/>
          <a:lstStyle/>
          <a:p>
            <a:fld id="{CD8304E6-5469-594D-85BC-E468E92D2243}" type="slidenum">
              <a:rPr lang="en-US" smtClean="0"/>
              <a:t>10</a:t>
            </a:fld>
            <a:endParaRPr lang="en-US"/>
          </a:p>
        </p:txBody>
      </p:sp>
      <p:sp>
        <p:nvSpPr>
          <p:cNvPr id="8" name="TextBox 7">
            <a:extLst>
              <a:ext uri="{FF2B5EF4-FFF2-40B4-BE49-F238E27FC236}">
                <a16:creationId xmlns:a16="http://schemas.microsoft.com/office/drawing/2014/main" id="{19EA1E4D-9944-1886-3A09-362E42C7BBDA}"/>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pic>
        <p:nvPicPr>
          <p:cNvPr id="3" name="Picture 2" descr="A graph of a charge&#10;&#10;Description automatically generated with medium confidence">
            <a:extLst>
              <a:ext uri="{FF2B5EF4-FFF2-40B4-BE49-F238E27FC236}">
                <a16:creationId xmlns:a16="http://schemas.microsoft.com/office/drawing/2014/main" id="{190513BF-120E-356F-C936-B50B09782A3D}"/>
              </a:ext>
            </a:extLst>
          </p:cNvPr>
          <p:cNvPicPr>
            <a:picLocks noChangeAspect="1"/>
          </p:cNvPicPr>
          <p:nvPr/>
        </p:nvPicPr>
        <p:blipFill>
          <a:blip r:embed="rId3"/>
          <a:stretch>
            <a:fillRect/>
          </a:stretch>
        </p:blipFill>
        <p:spPr>
          <a:xfrm>
            <a:off x="127596" y="1323139"/>
            <a:ext cx="5081162" cy="2408873"/>
          </a:xfrm>
          <a:prstGeom prst="rect">
            <a:avLst/>
          </a:prstGeom>
        </p:spPr>
      </p:pic>
      <p:sp>
        <p:nvSpPr>
          <p:cNvPr id="6" name="TextBox 5">
            <a:extLst>
              <a:ext uri="{FF2B5EF4-FFF2-40B4-BE49-F238E27FC236}">
                <a16:creationId xmlns:a16="http://schemas.microsoft.com/office/drawing/2014/main" id="{AB2F6BCE-FAD4-DD35-4CEF-7EB82434D4DA}"/>
              </a:ext>
            </a:extLst>
          </p:cNvPr>
          <p:cNvSpPr txBox="1"/>
          <p:nvPr/>
        </p:nvSpPr>
        <p:spPr>
          <a:xfrm>
            <a:off x="2886156" y="1107440"/>
            <a:ext cx="2398230" cy="276999"/>
          </a:xfrm>
          <a:prstGeom prst="rect">
            <a:avLst/>
          </a:prstGeom>
          <a:noFill/>
        </p:spPr>
        <p:txBody>
          <a:bodyPr wrap="squar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D02E62A6-7C03-CC83-A56F-C303A27CA964}"/>
              </a:ext>
            </a:extLst>
          </p:cNvPr>
          <p:cNvSpPr txBox="1"/>
          <p:nvPr/>
        </p:nvSpPr>
        <p:spPr>
          <a:xfrm>
            <a:off x="382773" y="3947711"/>
            <a:ext cx="3820469" cy="2308324"/>
          </a:xfrm>
          <a:prstGeom prst="rect">
            <a:avLst/>
          </a:prstGeom>
          <a:noFill/>
        </p:spPr>
        <p:txBody>
          <a:bodyPr wrap="none" rtlCol="0">
            <a:spAutoFit/>
          </a:bodyPr>
          <a:lstStyle/>
          <a:p>
            <a:r>
              <a:rPr lang="en-US" dirty="0"/>
              <a:t>Reconstruct:</a:t>
            </a:r>
          </a:p>
          <a:p>
            <a:endParaRPr lang="en-US" dirty="0"/>
          </a:p>
          <a:p>
            <a:pPr marL="285750" indent="-285750">
              <a:buFont typeface="Arial" panose="020B0604020202020204" pitchFamily="34" charset="0"/>
              <a:buChar char="•"/>
            </a:pPr>
            <a:r>
              <a:rPr lang="en-US" dirty="0"/>
              <a:t>Energy </a:t>
            </a:r>
          </a:p>
          <a:p>
            <a:pPr marL="742950" lvl="1" indent="-285750">
              <a:buFont typeface="Arial" panose="020B0604020202020204" pitchFamily="34" charset="0"/>
              <a:buChar char="•"/>
            </a:pPr>
            <a:r>
              <a:rPr lang="en-US" dirty="0">
                <a:solidFill>
                  <a:schemeClr val="accent3"/>
                </a:solidFill>
              </a:rPr>
              <a:t>muon / bundle energy at entry</a:t>
            </a:r>
          </a:p>
          <a:p>
            <a:pPr marL="285750" indent="-285750">
              <a:buFont typeface="Arial" panose="020B0604020202020204" pitchFamily="34" charset="0"/>
              <a:buChar char="•"/>
            </a:pPr>
            <a:r>
              <a:rPr lang="en-US" dirty="0"/>
              <a:t>Direction</a:t>
            </a:r>
          </a:p>
          <a:p>
            <a:pPr marL="742950" lvl="1" indent="-285750">
              <a:buFont typeface="Arial" panose="020B0604020202020204" pitchFamily="34" charset="0"/>
              <a:buChar char="•"/>
            </a:pPr>
            <a:r>
              <a:rPr lang="en-US" dirty="0">
                <a:solidFill>
                  <a:schemeClr val="accent3"/>
                </a:solidFill>
              </a:rPr>
              <a:t>zenith / azimuth</a:t>
            </a:r>
          </a:p>
          <a:p>
            <a:pPr marL="285750" indent="-285750">
              <a:buFont typeface="Arial" panose="020B0604020202020204" pitchFamily="34" charset="0"/>
              <a:buChar char="•"/>
            </a:pPr>
            <a:r>
              <a:rPr lang="en-US" dirty="0"/>
              <a:t>Geometry</a:t>
            </a:r>
          </a:p>
          <a:p>
            <a:pPr marL="742950" lvl="1" indent="-285750">
              <a:buFont typeface="Arial" panose="020B0604020202020204" pitchFamily="34" charset="0"/>
              <a:buChar char="•"/>
            </a:pPr>
            <a:r>
              <a:rPr lang="en-US" dirty="0">
                <a:solidFill>
                  <a:schemeClr val="accent3"/>
                </a:solidFill>
              </a:rPr>
              <a:t>detector entry / depth</a:t>
            </a:r>
          </a:p>
        </p:txBody>
      </p:sp>
    </p:spTree>
    <p:extLst>
      <p:ext uri="{BB962C8B-B14F-4D97-AF65-F5344CB8AC3E}">
        <p14:creationId xmlns:p14="http://schemas.microsoft.com/office/powerpoint/2010/main" val="78667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11</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12</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A915D-67B9-CB9A-EFDF-245C8689D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29B913-93C4-5FBD-36E8-0C0929E3FC0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156B9A45-52AB-7E29-866E-9AC0FD1A4F62}"/>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0D37632F-6750-DB71-1EE3-F1F41C1528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4729DEE-43B9-6358-8CEB-8B3A810A06E5}"/>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7" name="Picture 2" descr="Logo Cosmic Interacting Matters">
            <a:extLst>
              <a:ext uri="{FF2B5EF4-FFF2-40B4-BE49-F238E27FC236}">
                <a16:creationId xmlns:a16="http://schemas.microsoft.com/office/drawing/2014/main" id="{DDC1365E-97F6-4A8D-5AE0-3FC78FE49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150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t>
            </a:r>
            <a:r>
              <a:rPr lang="en-DE"/>
              <a:t>a </a:t>
            </a:r>
            <a:r>
              <a:rPr lang="de-DE" dirty="0"/>
              <a:t>N</a:t>
            </a:r>
            <a:r>
              <a:rPr lang="en-DE"/>
              <a:t>utshell </a:t>
            </a:r>
            <a:endParaRPr lang="en-DE" dirty="0"/>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1197491"/>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1197491"/>
                <a:ext cx="3921458" cy="318613"/>
              </a:xfrm>
              <a:prstGeom prst="rect">
                <a:avLst/>
              </a:prstGeom>
              <a:blipFill>
                <a:blip r:embed="rId4"/>
                <a:stretch>
                  <a:fillRect l="-3871" t="-34615" r="-968" b="-423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57757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576165"/>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627938"/>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620167"/>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1414684"/>
            <a:ext cx="1858343" cy="4683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FCFEF-0510-3CAF-88F1-0638C7268F8D}"/>
              </a:ext>
            </a:extLst>
          </p:cNvPr>
          <p:cNvSpPr>
            <a:spLocks noGrp="1"/>
          </p:cNvSpPr>
          <p:nvPr>
            <p:ph type="title"/>
          </p:nvPr>
        </p:nvSpPr>
        <p:spPr/>
        <p:txBody>
          <a:bodyPr/>
          <a:lstStyle/>
          <a:p>
            <a:r>
              <a:rPr lang="en-US" dirty="0"/>
              <a:t>Unfolded Muon Flux at Surface</a:t>
            </a:r>
          </a:p>
        </p:txBody>
      </p:sp>
      <p:sp>
        <p:nvSpPr>
          <p:cNvPr id="4" name="Date Placeholder 3">
            <a:extLst>
              <a:ext uri="{FF2B5EF4-FFF2-40B4-BE49-F238E27FC236}">
                <a16:creationId xmlns:a16="http://schemas.microsoft.com/office/drawing/2014/main" id="{350AF743-72AC-24B4-D79B-E2D5FDE6A4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6FC9C6A-824E-7EF5-F959-2F6182B116E7}"/>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6" name="Picture 5" descr="A graph of a graph of a nuclear explosion&#10;&#10;AI-generated content may be incorrect.">
            <a:extLst>
              <a:ext uri="{FF2B5EF4-FFF2-40B4-BE49-F238E27FC236}">
                <a16:creationId xmlns:a16="http://schemas.microsoft.com/office/drawing/2014/main" id="{A221438B-874E-CD21-F433-D1C79CB0AEE1}"/>
              </a:ext>
            </a:extLst>
          </p:cNvPr>
          <p:cNvPicPr>
            <a:picLocks noChangeAspect="1"/>
          </p:cNvPicPr>
          <p:nvPr/>
        </p:nvPicPr>
        <p:blipFill>
          <a:blip r:embed="rId2"/>
          <a:stretch>
            <a:fillRect/>
          </a:stretch>
        </p:blipFill>
        <p:spPr>
          <a:xfrm>
            <a:off x="0" y="1752339"/>
            <a:ext cx="5302203" cy="4097752"/>
          </a:xfrm>
          <a:prstGeom prst="rect">
            <a:avLst/>
          </a:prstGeom>
        </p:spPr>
      </p:pic>
      <p:pic>
        <p:nvPicPr>
          <p:cNvPr id="8" name="Picture 7" descr="A graph of a graph showing the amount of energy&#10;&#10;AI-generated content may be incorrect.">
            <a:extLst>
              <a:ext uri="{FF2B5EF4-FFF2-40B4-BE49-F238E27FC236}">
                <a16:creationId xmlns:a16="http://schemas.microsoft.com/office/drawing/2014/main" id="{EF697E0F-57BF-192D-AA7E-8D3DD6AC6217}"/>
              </a:ext>
            </a:extLst>
          </p:cNvPr>
          <p:cNvPicPr>
            <a:picLocks noChangeAspect="1"/>
          </p:cNvPicPr>
          <p:nvPr/>
        </p:nvPicPr>
        <p:blipFill>
          <a:blip r:embed="rId3"/>
          <a:stretch>
            <a:fillRect/>
          </a:stretch>
        </p:blipFill>
        <p:spPr>
          <a:xfrm>
            <a:off x="5302203" y="1280462"/>
            <a:ext cx="6889797" cy="5041507"/>
          </a:xfrm>
          <a:prstGeom prst="rect">
            <a:avLst/>
          </a:prstGeom>
        </p:spPr>
      </p:pic>
      <p:sp>
        <p:nvSpPr>
          <p:cNvPr id="3" name="TextBox 2">
            <a:extLst>
              <a:ext uri="{FF2B5EF4-FFF2-40B4-BE49-F238E27FC236}">
                <a16:creationId xmlns:a16="http://schemas.microsoft.com/office/drawing/2014/main" id="{43E8A484-928B-50DC-6C11-C9688659A933}"/>
              </a:ext>
            </a:extLst>
          </p:cNvPr>
          <p:cNvSpPr txBox="1"/>
          <p:nvPr/>
        </p:nvSpPr>
        <p:spPr>
          <a:xfrm>
            <a:off x="3456818" y="4788907"/>
            <a:ext cx="779381" cy="400110"/>
          </a:xfrm>
          <a:prstGeom prst="rect">
            <a:avLst/>
          </a:prstGeom>
          <a:noFill/>
        </p:spPr>
        <p:txBody>
          <a:bodyPr wrap="none" rtlCol="0">
            <a:spAutoFit/>
          </a:bodyPr>
          <a:lstStyle/>
          <a:p>
            <a:pPr algn="r"/>
            <a:r>
              <a:rPr lang="en-US" sz="1000" dirty="0" err="1">
                <a:solidFill>
                  <a:srgbClr val="C00000"/>
                </a:solidFill>
              </a:rPr>
              <a:t>IceCube</a:t>
            </a:r>
            <a:r>
              <a:rPr lang="en-US" sz="1000" dirty="0">
                <a:solidFill>
                  <a:srgbClr val="C00000"/>
                </a:solidFill>
              </a:rPr>
              <a:t> </a:t>
            </a:r>
          </a:p>
          <a:p>
            <a:pPr algn="r"/>
            <a:r>
              <a:rPr lang="en-US" sz="1000" dirty="0">
                <a:solidFill>
                  <a:srgbClr val="C00000"/>
                </a:solidFill>
              </a:rPr>
              <a:t>Preliminary</a:t>
            </a:r>
          </a:p>
        </p:txBody>
      </p:sp>
      <p:sp>
        <p:nvSpPr>
          <p:cNvPr id="7" name="TextBox 6">
            <a:extLst>
              <a:ext uri="{FF2B5EF4-FFF2-40B4-BE49-F238E27FC236}">
                <a16:creationId xmlns:a16="http://schemas.microsoft.com/office/drawing/2014/main" id="{0A3B053C-83FE-68AC-E825-93D8355D4DFC}"/>
              </a:ext>
            </a:extLst>
          </p:cNvPr>
          <p:cNvSpPr txBox="1"/>
          <p:nvPr/>
        </p:nvSpPr>
        <p:spPr>
          <a:xfrm>
            <a:off x="6281037" y="5332914"/>
            <a:ext cx="1226618" cy="246221"/>
          </a:xfrm>
          <a:prstGeom prst="rect">
            <a:avLst/>
          </a:prstGeom>
          <a:noFill/>
        </p:spPr>
        <p:txBody>
          <a:bodyPr wrap="none" rtlCol="0">
            <a:spAutoFit/>
          </a:bodyPr>
          <a:lstStyle/>
          <a:p>
            <a:r>
              <a:rPr lang="en-US" sz="1000" dirty="0" err="1">
                <a:solidFill>
                  <a:srgbClr val="C00000"/>
                </a:solidFill>
              </a:rPr>
              <a:t>IceCube</a:t>
            </a:r>
            <a:r>
              <a:rPr lang="en-US" sz="1000" dirty="0">
                <a:solidFill>
                  <a:srgbClr val="C00000"/>
                </a:solidFill>
              </a:rPr>
              <a:t> Preliminary</a:t>
            </a:r>
          </a:p>
        </p:txBody>
      </p:sp>
      <p:sp>
        <p:nvSpPr>
          <p:cNvPr id="9" name="TextBox 8">
            <a:extLst>
              <a:ext uri="{FF2B5EF4-FFF2-40B4-BE49-F238E27FC236}">
                <a16:creationId xmlns:a16="http://schemas.microsoft.com/office/drawing/2014/main" id="{27F112AF-C6D7-146B-9EED-ABF09111C664}"/>
              </a:ext>
            </a:extLst>
          </p:cNvPr>
          <p:cNvSpPr txBox="1"/>
          <p:nvPr/>
        </p:nvSpPr>
        <p:spPr>
          <a:xfrm>
            <a:off x="11087573" y="536031"/>
            <a:ext cx="958917" cy="369332"/>
          </a:xfrm>
          <a:prstGeom prst="rect">
            <a:avLst/>
          </a:prstGeom>
          <a:noFill/>
        </p:spPr>
        <p:txBody>
          <a:bodyPr wrap="none" rtlCol="0">
            <a:spAutoFit/>
          </a:bodyPr>
          <a:lstStyle/>
          <a:p>
            <a:r>
              <a:rPr lang="en-US" dirty="0">
                <a:highlight>
                  <a:srgbClr val="74B942"/>
                </a:highlight>
              </a:rPr>
              <a:t>MC only</a:t>
            </a:r>
          </a:p>
        </p:txBody>
      </p:sp>
    </p:spTree>
    <p:extLst>
      <p:ext uri="{BB962C8B-B14F-4D97-AF65-F5344CB8AC3E}">
        <p14:creationId xmlns:p14="http://schemas.microsoft.com/office/powerpoint/2010/main" val="3716893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B0D3-4771-6CD9-4BB1-C2BEF97A49CD}"/>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26E9FBAA-CAE0-09DC-529F-FADB7D1C8D38}"/>
              </a:ext>
            </a:extLst>
          </p:cNvPr>
          <p:cNvSpPr>
            <a:spLocks noGrp="1"/>
          </p:cNvSpPr>
          <p:nvPr>
            <p:ph idx="1"/>
          </p:nvPr>
        </p:nvSpPr>
        <p:spPr/>
        <p:txBody>
          <a:bodyPr>
            <a:normAutofit/>
          </a:bodyPr>
          <a:lstStyle/>
          <a:p>
            <a:r>
              <a:rPr lang="en-DE"/>
              <a:t>New CORSIKA simulations with parent information</a:t>
            </a:r>
          </a:p>
          <a:p>
            <a:pPr lvl="1"/>
            <a:r>
              <a:rPr lang="de-DE" dirty="0"/>
              <a:t>T</a:t>
            </a:r>
            <a:r>
              <a:rPr lang="en-DE"/>
              <a:t>ag prompt and conventional muons </a:t>
            </a:r>
          </a:p>
          <a:p>
            <a:pPr lvl="1"/>
            <a:r>
              <a:rPr lang="de-DE" dirty="0"/>
              <a:t>V</a:t>
            </a:r>
            <a:r>
              <a:rPr lang="en-DE"/>
              <a:t>alidation: agreement with MCEq</a:t>
            </a:r>
            <a:endParaRPr lang="de-DE" dirty="0"/>
          </a:p>
          <a:p>
            <a:pPr lvl="1"/>
            <a:r>
              <a:rPr lang="de-DE" dirty="0" err="1"/>
              <a:t>arXiv</a:t>
            </a:r>
            <a:r>
              <a:rPr lang="de-DE" dirty="0"/>
              <a:t>: 2502.10951</a:t>
            </a:r>
          </a:p>
          <a:p>
            <a:pPr lvl="1"/>
            <a:r>
              <a:rPr lang="en-US" sz="1800" dirty="0">
                <a:hlinkClick r:id="rId2"/>
              </a:rPr>
              <a:t>github.com/The-Ludwig/PANAMA</a:t>
            </a:r>
            <a:r>
              <a:rPr lang="en-US" sz="1800" dirty="0"/>
              <a:t> </a:t>
            </a:r>
          </a:p>
          <a:p>
            <a:pPr lvl="1"/>
            <a:endParaRPr lang="en-US" dirty="0"/>
          </a:p>
          <a:p>
            <a:r>
              <a:rPr lang="en-US" dirty="0"/>
              <a:t>New DNN reconstructions</a:t>
            </a:r>
          </a:p>
          <a:p>
            <a:pPr lvl="1"/>
            <a:r>
              <a:rPr lang="en-US" dirty="0"/>
              <a:t>Energy, direction, detector geometries</a:t>
            </a:r>
            <a:br>
              <a:rPr lang="en-DE"/>
            </a:br>
            <a:endParaRPr lang="en-DE">
              <a:sym typeface="Wingdings" pitchFamily="2" charset="2"/>
            </a:endParaRPr>
          </a:p>
          <a:p>
            <a:r>
              <a:rPr lang="en-DE">
                <a:sym typeface="Wingdings" pitchFamily="2" charset="2"/>
              </a:rPr>
              <a:t>Unfolding </a:t>
            </a:r>
            <a:r>
              <a:rPr lang="de-DE" dirty="0" err="1">
                <a:sym typeface="Wingdings" pitchFamily="2" charset="2"/>
              </a:rPr>
              <a:t>of</a:t>
            </a:r>
            <a:r>
              <a:rPr lang="de-DE" dirty="0">
                <a:sym typeface="Wingdings" pitchFamily="2" charset="2"/>
              </a:rPr>
              <a:t> </a:t>
            </a:r>
            <a:r>
              <a:rPr lang="de-DE" dirty="0" err="1">
                <a:sym typeface="Wingdings" pitchFamily="2" charset="2"/>
              </a:rPr>
              <a:t>muon</a:t>
            </a:r>
            <a:r>
              <a:rPr lang="de-DE" dirty="0">
                <a:sym typeface="Wingdings" pitchFamily="2" charset="2"/>
              </a:rPr>
              <a:t> </a:t>
            </a:r>
            <a:r>
              <a:rPr lang="de-DE" dirty="0" err="1">
                <a:sym typeface="Wingdings" pitchFamily="2" charset="2"/>
              </a:rPr>
              <a:t>flux</a:t>
            </a:r>
            <a:r>
              <a:rPr lang="de-DE" dirty="0">
                <a:sym typeface="Wingdings" pitchFamily="2" charset="2"/>
              </a:rPr>
              <a:t> at </a:t>
            </a:r>
            <a:r>
              <a:rPr lang="de-DE" dirty="0" err="1">
                <a:sym typeface="Wingdings" pitchFamily="2" charset="2"/>
              </a:rPr>
              <a:t>surface</a:t>
            </a:r>
            <a:r>
              <a:rPr lang="de-DE" dirty="0">
                <a:sym typeface="Wingdings" pitchFamily="2" charset="2"/>
              </a:rPr>
              <a:t> </a:t>
            </a:r>
            <a:r>
              <a:rPr lang="de-DE" dirty="0" err="1">
                <a:sym typeface="Wingdings" pitchFamily="2" charset="2"/>
              </a:rPr>
              <a:t>works</a:t>
            </a:r>
            <a:endParaRPr lang="en-DE">
              <a:sym typeface="Wingdings" pitchFamily="2" charset="2"/>
            </a:endParaRPr>
          </a:p>
          <a:p>
            <a:pPr lvl="1"/>
            <a:r>
              <a:rPr lang="de-DE" dirty="0">
                <a:sym typeface="Wingdings" pitchFamily="2" charset="2"/>
              </a:rPr>
              <a:t>Fine-tune </a:t>
            </a:r>
            <a:r>
              <a:rPr lang="de-DE" dirty="0" err="1">
                <a:sym typeface="Wingdings" pitchFamily="2" charset="2"/>
              </a:rPr>
              <a:t>regularization</a:t>
            </a:r>
            <a:r>
              <a:rPr lang="de-DE" dirty="0">
                <a:sym typeface="Wingdings" pitchFamily="2" charset="2"/>
              </a:rPr>
              <a:t> </a:t>
            </a:r>
            <a:r>
              <a:rPr lang="de-DE" dirty="0" err="1">
                <a:sym typeface="Wingdings" pitchFamily="2" charset="2"/>
              </a:rPr>
              <a:t>strength</a:t>
            </a:r>
            <a:endParaRPr lang="de-DE" dirty="0">
              <a:sym typeface="Wingdings" pitchFamily="2" charset="2"/>
            </a:endParaRPr>
          </a:p>
          <a:p>
            <a:pPr lvl="1"/>
            <a:endParaRPr lang="de-DE" dirty="0">
              <a:sym typeface="Wingdings" pitchFamily="2" charset="2"/>
            </a:endParaRPr>
          </a:p>
          <a:p>
            <a:r>
              <a:rPr lang="de-DE" dirty="0" err="1">
                <a:sym typeface="Wingdings" pitchFamily="2" charset="2"/>
              </a:rPr>
              <a:t>Unblind</a:t>
            </a:r>
            <a:r>
              <a:rPr lang="de-DE" dirty="0">
                <a:sym typeface="Wingdings" pitchFamily="2" charset="2"/>
              </a:rPr>
              <a:t> </a:t>
            </a:r>
            <a:r>
              <a:rPr lang="de-DE" dirty="0" err="1">
                <a:sym typeface="Wingdings" pitchFamily="2" charset="2"/>
              </a:rPr>
              <a:t>IceCube</a:t>
            </a:r>
            <a:r>
              <a:rPr lang="de-DE" dirty="0">
                <a:sym typeface="Wingdings" pitchFamily="2" charset="2"/>
              </a:rPr>
              <a:t> </a:t>
            </a:r>
            <a:r>
              <a:rPr lang="de-DE" dirty="0" err="1">
                <a:sym typeface="Wingdings" pitchFamily="2" charset="2"/>
              </a:rPr>
              <a:t>data</a:t>
            </a:r>
            <a:r>
              <a:rPr lang="de-DE" dirty="0">
                <a:sym typeface="Wingdings" pitchFamily="2" charset="2"/>
              </a:rPr>
              <a:t> </a:t>
            </a:r>
            <a:r>
              <a:rPr lang="de-DE" dirty="0" err="1">
                <a:sym typeface="Wingdings" pitchFamily="2" charset="2"/>
              </a:rPr>
              <a:t>until</a:t>
            </a:r>
            <a:r>
              <a:rPr lang="de-DE" dirty="0">
                <a:sym typeface="Wingdings" pitchFamily="2" charset="2"/>
              </a:rPr>
              <a:t> ICRC</a:t>
            </a:r>
            <a:endParaRPr lang="en-DE">
              <a:sym typeface="Wingdings" pitchFamily="2" charset="2"/>
            </a:endParaRPr>
          </a:p>
        </p:txBody>
      </p:sp>
      <p:sp>
        <p:nvSpPr>
          <p:cNvPr id="4" name="Date Placeholder 3">
            <a:extLst>
              <a:ext uri="{FF2B5EF4-FFF2-40B4-BE49-F238E27FC236}">
                <a16:creationId xmlns:a16="http://schemas.microsoft.com/office/drawing/2014/main" id="{D4CCB63C-B245-1DD0-5196-7807F053360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2DF1E15-3809-86FC-A770-42124BA506CA}"/>
              </a:ext>
            </a:extLst>
          </p:cNvPr>
          <p:cNvSpPr>
            <a:spLocks noGrp="1"/>
          </p:cNvSpPr>
          <p:nvPr>
            <p:ph type="sldNum" sz="quarter" idx="12"/>
          </p:nvPr>
        </p:nvSpPr>
        <p:spPr/>
        <p:txBody>
          <a:bodyPr/>
          <a:lstStyle/>
          <a:p>
            <a:fld id="{CD8304E6-5469-594D-85BC-E468E92D2243}" type="slidenum">
              <a:rPr lang="en-US" smtClean="0"/>
              <a:t>16</a:t>
            </a:fld>
            <a:endParaRPr lang="en-US" dirty="0"/>
          </a:p>
        </p:txBody>
      </p:sp>
      <p:sp>
        <p:nvSpPr>
          <p:cNvPr id="6" name="TextBox 5">
            <a:extLst>
              <a:ext uri="{FF2B5EF4-FFF2-40B4-BE49-F238E27FC236}">
                <a16:creationId xmlns:a16="http://schemas.microsoft.com/office/drawing/2014/main" id="{84528176-F06B-F0DC-3940-15A34C9CF649}"/>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sp>
        <p:nvSpPr>
          <p:cNvPr id="9" name="TextBox 8">
            <a:extLst>
              <a:ext uri="{FF2B5EF4-FFF2-40B4-BE49-F238E27FC236}">
                <a16:creationId xmlns:a16="http://schemas.microsoft.com/office/drawing/2014/main" id="{F1F30D03-CD59-7751-2E8C-2AE4BC8F80C9}"/>
              </a:ext>
            </a:extLst>
          </p:cNvPr>
          <p:cNvSpPr txBox="1"/>
          <p:nvPr/>
        </p:nvSpPr>
        <p:spPr>
          <a:xfrm>
            <a:off x="8950504" y="5045779"/>
            <a:ext cx="2760884" cy="461665"/>
          </a:xfrm>
          <a:prstGeom prst="rect">
            <a:avLst/>
          </a:prstGeom>
          <a:noFill/>
        </p:spPr>
        <p:txBody>
          <a:bodyPr wrap="none" rtlCol="0">
            <a:spAutoFit/>
          </a:bodyPr>
          <a:lstStyle/>
          <a:p>
            <a:pPr algn="r"/>
            <a:r>
              <a:rPr lang="en-DE" sz="1200" dirty="0">
                <a:solidFill>
                  <a:srgbClr val="A5A5A5"/>
                </a:solidFill>
              </a:rPr>
              <a:t>How ChatGPT </a:t>
            </a:r>
            <a:r>
              <a:rPr lang="en-DE" sz="1200">
                <a:solidFill>
                  <a:srgbClr val="A5A5A5"/>
                </a:solidFill>
              </a:rPr>
              <a:t>illustrates </a:t>
            </a:r>
            <a:r>
              <a:rPr lang="de-DE" sz="1200" dirty="0" err="1">
                <a:solidFill>
                  <a:srgbClr val="A5A5A5"/>
                </a:solidFill>
              </a:rPr>
              <a:t>the</a:t>
            </a:r>
            <a:r>
              <a:rPr lang="de-DE" sz="1200" dirty="0">
                <a:solidFill>
                  <a:srgbClr val="A5A5A5"/>
                </a:solidFill>
              </a:rPr>
              <a:t> </a:t>
            </a:r>
            <a:r>
              <a:rPr lang="de-DE" sz="1200" dirty="0" err="1">
                <a:solidFill>
                  <a:srgbClr val="A5A5A5"/>
                </a:solidFill>
              </a:rPr>
              <a:t>unfolding</a:t>
            </a:r>
            <a:r>
              <a:rPr lang="de-DE" sz="1200" dirty="0">
                <a:solidFill>
                  <a:srgbClr val="A5A5A5"/>
                </a:solidFill>
              </a:rPr>
              <a:t> </a:t>
            </a:r>
            <a:r>
              <a:rPr lang="de-DE" sz="1200" dirty="0" err="1">
                <a:solidFill>
                  <a:srgbClr val="A5A5A5"/>
                </a:solidFill>
              </a:rPr>
              <a:t>of</a:t>
            </a:r>
            <a:endParaRPr lang="de-DE" sz="1200" dirty="0">
              <a:solidFill>
                <a:srgbClr val="A5A5A5"/>
              </a:solidFill>
            </a:endParaRPr>
          </a:p>
          <a:p>
            <a:pPr algn="r"/>
            <a:r>
              <a:rPr lang="de-DE" sz="1200" dirty="0" err="1">
                <a:solidFill>
                  <a:srgbClr val="A5A5A5"/>
                </a:solidFill>
              </a:rPr>
              <a:t>the</a:t>
            </a:r>
            <a:r>
              <a:rPr lang="de-DE" sz="1200" dirty="0">
                <a:solidFill>
                  <a:srgbClr val="A5A5A5"/>
                </a:solidFill>
              </a:rPr>
              <a:t> </a:t>
            </a:r>
            <a:r>
              <a:rPr lang="de-DE" sz="1200" dirty="0" err="1">
                <a:solidFill>
                  <a:srgbClr val="A5A5A5"/>
                </a:solidFill>
              </a:rPr>
              <a:t>atmospheric</a:t>
            </a:r>
            <a:r>
              <a:rPr lang="de-DE" sz="1200" dirty="0">
                <a:solidFill>
                  <a:srgbClr val="A5A5A5"/>
                </a:solidFill>
              </a:rPr>
              <a:t> </a:t>
            </a:r>
            <a:r>
              <a:rPr lang="de-DE" sz="1200" dirty="0" err="1">
                <a:solidFill>
                  <a:srgbClr val="A5A5A5"/>
                </a:solidFill>
              </a:rPr>
              <a:t>muon</a:t>
            </a:r>
            <a:r>
              <a:rPr lang="de-DE" sz="1200" dirty="0">
                <a:solidFill>
                  <a:srgbClr val="A5A5A5"/>
                </a:solidFill>
              </a:rPr>
              <a:t> </a:t>
            </a:r>
            <a:r>
              <a:rPr lang="de-DE" sz="1200" dirty="0" err="1">
                <a:solidFill>
                  <a:srgbClr val="A5A5A5"/>
                </a:solidFill>
              </a:rPr>
              <a:t>flux</a:t>
            </a:r>
            <a:r>
              <a:rPr lang="de-DE" sz="1200" dirty="0">
                <a:solidFill>
                  <a:srgbClr val="A5A5A5"/>
                </a:solidFill>
              </a:rPr>
              <a:t> </a:t>
            </a:r>
            <a:r>
              <a:rPr lang="de-DE" sz="1200" dirty="0" err="1">
                <a:solidFill>
                  <a:srgbClr val="A5A5A5"/>
                </a:solidFill>
              </a:rPr>
              <a:t>with</a:t>
            </a:r>
            <a:r>
              <a:rPr lang="de-DE" sz="1200" dirty="0">
                <a:solidFill>
                  <a:srgbClr val="A5A5A5"/>
                </a:solidFill>
              </a:rPr>
              <a:t> </a:t>
            </a:r>
            <a:r>
              <a:rPr lang="de-DE" sz="1200" dirty="0" err="1">
                <a:solidFill>
                  <a:srgbClr val="A5A5A5"/>
                </a:solidFill>
              </a:rPr>
              <a:t>IceCube</a:t>
            </a:r>
            <a:r>
              <a:rPr lang="de-DE" sz="1200" dirty="0">
                <a:solidFill>
                  <a:srgbClr val="A5A5A5"/>
                </a:solidFill>
              </a:rPr>
              <a:t>.</a:t>
            </a:r>
            <a:endParaRPr lang="en-DE" sz="1200" dirty="0">
              <a:solidFill>
                <a:srgbClr val="A5A5A5"/>
              </a:solidFill>
            </a:endParaRPr>
          </a:p>
        </p:txBody>
      </p:sp>
      <p:pic>
        <p:nvPicPr>
          <p:cNvPr id="7" name="Picture 6">
            <a:extLst>
              <a:ext uri="{FF2B5EF4-FFF2-40B4-BE49-F238E27FC236}">
                <a16:creationId xmlns:a16="http://schemas.microsoft.com/office/drawing/2014/main" id="{609B2AAA-2DE8-40C7-3025-BA0DC3CCF212}"/>
              </a:ext>
            </a:extLst>
          </p:cNvPr>
          <p:cNvPicPr>
            <a:picLocks noChangeAspect="1"/>
          </p:cNvPicPr>
          <p:nvPr/>
        </p:nvPicPr>
        <p:blipFill>
          <a:blip r:embed="rId3"/>
          <a:stretch>
            <a:fillRect/>
          </a:stretch>
        </p:blipFill>
        <p:spPr>
          <a:xfrm>
            <a:off x="6628749" y="1695932"/>
            <a:ext cx="5024771" cy="3349847"/>
          </a:xfrm>
          <a:prstGeom prst="rect">
            <a:avLst/>
          </a:prstGeom>
        </p:spPr>
      </p:pic>
    </p:spTree>
    <p:extLst>
      <p:ext uri="{BB962C8B-B14F-4D97-AF65-F5344CB8AC3E}">
        <p14:creationId xmlns:p14="http://schemas.microsoft.com/office/powerpoint/2010/main" val="154064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68C9D-E60F-AFDA-089D-A9C1A8A06ADD}"/>
              </a:ext>
            </a:extLst>
          </p:cNvPr>
          <p:cNvSpPr>
            <a:spLocks noGrp="1"/>
          </p:cNvSpPr>
          <p:nvPr>
            <p:ph type="ctrTitle"/>
          </p:nvPr>
        </p:nvSpPr>
        <p:spPr/>
        <p:txBody>
          <a:bodyPr/>
          <a:lstStyle/>
          <a:p>
            <a:r>
              <a:rPr lang="en-DE" dirty="0"/>
              <a:t>Backup</a:t>
            </a:r>
          </a:p>
        </p:txBody>
      </p:sp>
      <p:sp>
        <p:nvSpPr>
          <p:cNvPr id="3" name="Subtitle 2">
            <a:extLst>
              <a:ext uri="{FF2B5EF4-FFF2-40B4-BE49-F238E27FC236}">
                <a16:creationId xmlns:a16="http://schemas.microsoft.com/office/drawing/2014/main" id="{23689CA3-0A5C-FBC8-E335-D1A891868BD9}"/>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1D0548A1-A725-75F0-1A2A-AA78FD1179B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5B3E2B4-CF4B-22D7-CB57-E098BD1D4836}"/>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2" descr="Logo Cosmic Interacting Matters">
            <a:extLst>
              <a:ext uri="{FF2B5EF4-FFF2-40B4-BE49-F238E27FC236}">
                <a16:creationId xmlns:a16="http://schemas.microsoft.com/office/drawing/2014/main" id="{059C0528-984C-A7C7-9017-A3DFE5991F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1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 of a diagram of a structure&#10;&#10;AI-generated content may be incorrect.">
            <a:extLst>
              <a:ext uri="{FF2B5EF4-FFF2-40B4-BE49-F238E27FC236}">
                <a16:creationId xmlns:a16="http://schemas.microsoft.com/office/drawing/2014/main" id="{46E07F7C-C825-8812-EB5B-5E1590EA7F20}"/>
              </a:ext>
            </a:extLst>
          </p:cNvPr>
          <p:cNvPicPr>
            <a:picLocks noGrp="1" noChangeAspect="1"/>
          </p:cNvPicPr>
          <p:nvPr>
            <p:ph idx="1"/>
          </p:nvPr>
        </p:nvPicPr>
        <p:blipFill>
          <a:blip r:embed="rId2"/>
          <a:stretch>
            <a:fillRect/>
          </a:stretch>
        </p:blipFill>
        <p:spPr>
          <a:xfrm>
            <a:off x="106327" y="854949"/>
            <a:ext cx="11961627" cy="5362796"/>
          </a:xfrm>
        </p:spPr>
      </p:pic>
      <p:sp>
        <p:nvSpPr>
          <p:cNvPr id="4" name="Date Placeholder 3">
            <a:extLst>
              <a:ext uri="{FF2B5EF4-FFF2-40B4-BE49-F238E27FC236}">
                <a16:creationId xmlns:a16="http://schemas.microsoft.com/office/drawing/2014/main" id="{A04BEB18-4944-2C95-A646-22578D1B7C7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E465CE-7BC0-11EC-F50F-8A21972290D0}"/>
              </a:ext>
            </a:extLst>
          </p:cNvPr>
          <p:cNvSpPr>
            <a:spLocks noGrp="1"/>
          </p:cNvSpPr>
          <p:nvPr>
            <p:ph type="sldNum" sz="quarter" idx="12"/>
          </p:nvPr>
        </p:nvSpPr>
        <p:spPr/>
        <p:txBody>
          <a:bodyPr/>
          <a:lstStyle/>
          <a:p>
            <a:fld id="{CD8304E6-5469-594D-85BC-E468E92D2243}" type="slidenum">
              <a:rPr lang="en-US" smtClean="0"/>
              <a:t>19</a:t>
            </a:fld>
            <a:endParaRPr lang="en-US"/>
          </a:p>
        </p:txBody>
      </p:sp>
      <p:sp>
        <p:nvSpPr>
          <p:cNvPr id="10" name="TextBox 9">
            <a:extLst>
              <a:ext uri="{FF2B5EF4-FFF2-40B4-BE49-F238E27FC236}">
                <a16:creationId xmlns:a16="http://schemas.microsoft.com/office/drawing/2014/main" id="{B84D592A-5CBF-838D-D6AA-82DEEBB76D7F}"/>
              </a:ext>
            </a:extLst>
          </p:cNvPr>
          <p:cNvSpPr txBox="1"/>
          <p:nvPr/>
        </p:nvSpPr>
        <p:spPr>
          <a:xfrm>
            <a:off x="3483048" y="6179326"/>
            <a:ext cx="780607" cy="215444"/>
          </a:xfrm>
          <a:prstGeom prst="rect">
            <a:avLst/>
          </a:prstGeom>
          <a:noFill/>
        </p:spPr>
        <p:txBody>
          <a:bodyPr wrap="square">
            <a:spAutoFit/>
          </a:bodyPr>
          <a:lstStyle/>
          <a:p>
            <a:r>
              <a:rPr lang="en-US" sz="800" dirty="0">
                <a:solidFill>
                  <a:schemeClr val="accent3"/>
                </a:solidFill>
              </a:rPr>
              <a:t>1806.05696v1</a:t>
            </a:r>
          </a:p>
        </p:txBody>
      </p:sp>
    </p:spTree>
    <p:extLst>
      <p:ext uri="{BB962C8B-B14F-4D97-AF65-F5344CB8AC3E}">
        <p14:creationId xmlns:p14="http://schemas.microsoft.com/office/powerpoint/2010/main" val="1539515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a:t>Muon </a:t>
            </a:r>
            <a:r>
              <a:rPr lang="de-DE" dirty="0"/>
              <a:t>P</a:t>
            </a:r>
            <a:r>
              <a:rPr lang="en-DE"/>
              <a:t>uzzle </a:t>
            </a:r>
            <a:r>
              <a:rPr lang="de-DE" dirty="0"/>
              <a:t>&amp;</a:t>
            </a:r>
            <a:r>
              <a:rPr lang="en-DE"/>
              <a:t> </a:t>
            </a:r>
            <a:r>
              <a:rPr lang="de-DE" dirty="0"/>
              <a:t>H</a:t>
            </a:r>
            <a:r>
              <a:rPr lang="en-DE"/>
              <a:t>adronic </a:t>
            </a:r>
            <a:r>
              <a:rPr lang="de-DE" dirty="0"/>
              <a:t>U</a:t>
            </a:r>
            <a:r>
              <a:rPr lang="en-DE"/>
              <a:t>ncertainties</a:t>
            </a:r>
            <a:endParaRPr lang="en-DE" dirty="0"/>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2"/>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646331"/>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a:t>
            </a:r>
            <a:r>
              <a:rPr lang="en-DE">
                <a:solidFill>
                  <a:srgbClr val="74B942"/>
                </a:solidFill>
              </a:rPr>
              <a:t>8 TeV</a:t>
            </a:r>
            <a:endParaRPr lang="de-DE" dirty="0">
              <a:solidFill>
                <a:srgbClr val="74B942"/>
              </a:solidFill>
            </a:endParaRPr>
          </a:p>
          <a:p>
            <a:pPr marL="285750" indent="-285750">
              <a:buFont typeface="Wingdings" pitchFamily="2" charset="2"/>
              <a:buChar char="Ø"/>
            </a:pPr>
            <a:r>
              <a:rPr lang="en-DE">
                <a:solidFill>
                  <a:srgbClr val="74B942"/>
                </a:solidFill>
              </a:rPr>
              <a:t>Precise pion/kaon ratio measurement needed</a:t>
            </a:r>
            <a:endParaRPr lang="en-DE" dirty="0">
              <a:solidFill>
                <a:srgbClr val="74B942"/>
              </a:solidFill>
            </a:endParaRP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3"/>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4"/>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5"/>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a:t>Analysis </a:t>
            </a:r>
            <a:r>
              <a:rPr lang="de-DE" dirty="0"/>
              <a:t>G</a:t>
            </a:r>
            <a:r>
              <a:rPr lang="en-DE"/>
              <a:t>oals</a:t>
            </a:r>
            <a:endParaRPr lang="en-DE" dirty="0"/>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20</a:t>
            </a:fld>
            <a:endParaRPr lang="en-US"/>
          </a:p>
        </p:txBody>
      </p:sp>
    </p:spTree>
    <p:extLst>
      <p:ext uri="{BB962C8B-B14F-4D97-AF65-F5344CB8AC3E}">
        <p14:creationId xmlns:p14="http://schemas.microsoft.com/office/powerpoint/2010/main" val="2701430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21</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A6AF-0DF8-29C0-4415-16B58A079088}"/>
              </a:ext>
            </a:extLst>
          </p:cNvPr>
          <p:cNvSpPr>
            <a:spLocks noGrp="1"/>
          </p:cNvSpPr>
          <p:nvPr>
            <p:ph type="title"/>
          </p:nvPr>
        </p:nvSpPr>
        <p:spPr/>
        <p:txBody>
          <a:bodyPr/>
          <a:lstStyle/>
          <a:p>
            <a:r>
              <a:rPr lang="en-DE" dirty="0"/>
              <a:t>Convolutional Neural Network (CNN)</a:t>
            </a:r>
          </a:p>
        </p:txBody>
      </p:sp>
      <p:pic>
        <p:nvPicPr>
          <p:cNvPr id="7" name="Content Placeholder 6" descr="A diagram of layers of a layer&#10;&#10;Description automatically generated with medium confidence">
            <a:extLst>
              <a:ext uri="{FF2B5EF4-FFF2-40B4-BE49-F238E27FC236}">
                <a16:creationId xmlns:a16="http://schemas.microsoft.com/office/drawing/2014/main" id="{4EEEEB24-EFB3-EA9C-4CF0-E49587200BF3}"/>
              </a:ext>
            </a:extLst>
          </p:cNvPr>
          <p:cNvPicPr>
            <a:picLocks noGrp="1" noChangeAspect="1"/>
          </p:cNvPicPr>
          <p:nvPr>
            <p:ph idx="1"/>
          </p:nvPr>
        </p:nvPicPr>
        <p:blipFill>
          <a:blip r:embed="rId2"/>
          <a:stretch>
            <a:fillRect/>
          </a:stretch>
        </p:blipFill>
        <p:spPr>
          <a:xfrm>
            <a:off x="3142927" y="1108075"/>
            <a:ext cx="8919539" cy="5068888"/>
          </a:xfrm>
        </p:spPr>
      </p:pic>
      <p:sp>
        <p:nvSpPr>
          <p:cNvPr id="4" name="Date Placeholder 3">
            <a:extLst>
              <a:ext uri="{FF2B5EF4-FFF2-40B4-BE49-F238E27FC236}">
                <a16:creationId xmlns:a16="http://schemas.microsoft.com/office/drawing/2014/main" id="{EA904D48-51CA-796D-3196-775784DE09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248266E-ACD4-34E4-2D5F-33AC8D875E95}"/>
              </a:ext>
            </a:extLst>
          </p:cNvPr>
          <p:cNvSpPr>
            <a:spLocks noGrp="1"/>
          </p:cNvSpPr>
          <p:nvPr>
            <p:ph type="sldNum" sz="quarter" idx="12"/>
          </p:nvPr>
        </p:nvSpPr>
        <p:spPr/>
        <p:txBody>
          <a:bodyPr/>
          <a:lstStyle/>
          <a:p>
            <a:fld id="{CD8304E6-5469-594D-85BC-E468E92D2243}" type="slidenum">
              <a:rPr lang="en-US" smtClean="0"/>
              <a:t>22</a:t>
            </a:fld>
            <a:endParaRPr lang="en-US"/>
          </a:p>
        </p:txBody>
      </p:sp>
      <p:sp>
        <p:nvSpPr>
          <p:cNvPr id="8" name="TextBox 7">
            <a:extLst>
              <a:ext uri="{FF2B5EF4-FFF2-40B4-BE49-F238E27FC236}">
                <a16:creationId xmlns:a16="http://schemas.microsoft.com/office/drawing/2014/main" id="{10207AB5-3350-6BE8-CB57-54D47B1E2741}"/>
              </a:ext>
            </a:extLst>
          </p:cNvPr>
          <p:cNvSpPr txBox="1"/>
          <p:nvPr/>
        </p:nvSpPr>
        <p:spPr>
          <a:xfrm>
            <a:off x="9578082" y="6538912"/>
            <a:ext cx="808235" cy="246221"/>
          </a:xfrm>
          <a:prstGeom prst="rect">
            <a:avLst/>
          </a:prstGeom>
          <a:noFill/>
        </p:spPr>
        <p:txBody>
          <a:bodyPr wrap="none" rtlCol="0">
            <a:spAutoFit/>
          </a:bodyPr>
          <a:lstStyle/>
          <a:p>
            <a:r>
              <a:rPr lang="en-DE" sz="1000" dirty="0">
                <a:solidFill>
                  <a:srgbClr val="A5A5A5"/>
                </a:solidFill>
              </a:rPr>
              <a:t>2101.11589</a:t>
            </a:r>
          </a:p>
        </p:txBody>
      </p:sp>
      <p:sp>
        <p:nvSpPr>
          <p:cNvPr id="10" name="TextBox 9">
            <a:extLst>
              <a:ext uri="{FF2B5EF4-FFF2-40B4-BE49-F238E27FC236}">
                <a16:creationId xmlns:a16="http://schemas.microsoft.com/office/drawing/2014/main" id="{C15F46A5-3C6C-57EA-DA17-F203F8EEBD9C}"/>
              </a:ext>
            </a:extLst>
          </p:cNvPr>
          <p:cNvSpPr txBox="1"/>
          <p:nvPr/>
        </p:nvSpPr>
        <p:spPr>
          <a:xfrm>
            <a:off x="129533" y="2551837"/>
            <a:ext cx="3013393" cy="2308324"/>
          </a:xfrm>
          <a:prstGeom prst="rect">
            <a:avLst/>
          </a:prstGeom>
          <a:noFill/>
        </p:spPr>
        <p:txBody>
          <a:bodyPr wrap="square" rtlCol="0">
            <a:spAutoFit/>
          </a:bodyPr>
          <a:lstStyle/>
          <a:p>
            <a:r>
              <a:rPr lang="en-DE" dirty="0"/>
              <a:t>Machine learning approach:</a:t>
            </a:r>
            <a:br>
              <a:rPr lang="en-DE" dirty="0"/>
            </a:br>
            <a:endParaRPr lang="en-DE" dirty="0"/>
          </a:p>
          <a:p>
            <a:pPr marL="285750" indent="-285750">
              <a:buFont typeface="Arial" panose="020B0604020202020204" pitchFamily="34" charset="0"/>
              <a:buChar char="•"/>
            </a:pPr>
            <a:r>
              <a:rPr lang="en-DE" dirty="0"/>
              <a:t>fast</a:t>
            </a:r>
          </a:p>
          <a:p>
            <a:pPr marL="285750" indent="-285750">
              <a:buFont typeface="Arial" panose="020B0604020202020204" pitchFamily="34" charset="0"/>
              <a:buChar char="•"/>
            </a:pPr>
            <a:r>
              <a:rPr lang="en-DE" dirty="0"/>
              <a:t>identifying spatial </a:t>
            </a:r>
            <a:br>
              <a:rPr lang="en-DE" dirty="0"/>
            </a:br>
            <a:r>
              <a:rPr lang="en-DE" dirty="0"/>
              <a:t>patterns</a:t>
            </a:r>
          </a:p>
          <a:p>
            <a:pPr marL="285750" indent="-285750">
              <a:buFont typeface="Arial" panose="020B0604020202020204" pitchFamily="34" charset="0"/>
              <a:buChar char="•"/>
            </a:pPr>
            <a:r>
              <a:rPr lang="en-DE" dirty="0"/>
              <a:t>better event reconstruction and classification</a:t>
            </a:r>
          </a:p>
        </p:txBody>
      </p:sp>
    </p:spTree>
    <p:extLst>
      <p:ext uri="{BB962C8B-B14F-4D97-AF65-F5344CB8AC3E}">
        <p14:creationId xmlns:p14="http://schemas.microsoft.com/office/powerpoint/2010/main" val="2516077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1426300"/>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1426300"/>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a:t>Expected </a:t>
            </a:r>
            <a:r>
              <a:rPr lang="de-DE" dirty="0"/>
              <a:t>M</a:t>
            </a:r>
            <a:r>
              <a:rPr lang="en-DE"/>
              <a:t>uons </a:t>
            </a:r>
            <a:r>
              <a:rPr lang="de-DE" dirty="0"/>
              <a:t>F</a:t>
            </a:r>
            <a:r>
              <a:rPr lang="en-DE"/>
              <a:t>or 10 </a:t>
            </a:r>
            <a:r>
              <a:rPr lang="de-DE" dirty="0"/>
              <a:t>Y</a:t>
            </a:r>
            <a:r>
              <a:rPr lang="en-DE"/>
              <a:t>ears: </a:t>
            </a:r>
            <a:r>
              <a:rPr lang="de-DE" dirty="0"/>
              <a:t>L</a:t>
            </a:r>
            <a:r>
              <a:rPr lang="en-DE"/>
              <a:t>eading </a:t>
            </a:r>
            <a:r>
              <a:rPr lang="en-DE" dirty="0"/>
              <a:t>vs</a:t>
            </a:r>
            <a:r>
              <a:rPr lang="en-DE"/>
              <a:t>. </a:t>
            </a:r>
            <a:r>
              <a:rPr lang="de-DE" dirty="0"/>
              <a:t>B</a:t>
            </a:r>
            <a:r>
              <a:rPr lang="en-DE"/>
              <a:t>undle </a:t>
            </a:r>
            <a:r>
              <a:rPr lang="de-DE" dirty="0"/>
              <a:t>E</a:t>
            </a:r>
            <a:r>
              <a:rPr lang="en-DE"/>
              <a:t>nergy </a:t>
            </a:r>
            <a:r>
              <a:rPr lang="en-DE" dirty="0"/>
              <a:t>(GSF)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25</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129108"/>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107305"/>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3729047"/>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3729046"/>
            <a:ext cx="1205458" cy="307777"/>
          </a:xfrm>
          <a:prstGeom prst="rect">
            <a:avLst/>
          </a:prstGeom>
          <a:noFill/>
        </p:spPr>
        <p:txBody>
          <a:bodyPr wrap="none" rtlCol="0">
            <a:spAutoFit/>
          </a:bodyPr>
          <a:lstStyle/>
          <a:p>
            <a:r>
              <a:rPr lang="en-DE" sz="1400" dirty="0"/>
              <a:t>L2 MuonFilter</a:t>
            </a:r>
          </a:p>
        </p:txBody>
      </p:sp>
    </p:spTree>
    <p:extLst>
      <p:ext uri="{BB962C8B-B14F-4D97-AF65-F5344CB8AC3E}">
        <p14:creationId xmlns:p14="http://schemas.microsoft.com/office/powerpoint/2010/main" val="271955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a:t>Leading </a:t>
            </a:r>
            <a:r>
              <a:rPr lang="de-DE" dirty="0"/>
              <a:t>M</a:t>
            </a:r>
            <a:r>
              <a:rPr lang="en-DE"/>
              <a:t>uon </a:t>
            </a:r>
            <a:r>
              <a:rPr lang="de-DE" dirty="0"/>
              <a:t>E</a:t>
            </a:r>
            <a:r>
              <a:rPr lang="en-DE"/>
              <a:t>nergy </a:t>
            </a:r>
            <a:r>
              <a:rPr lang="de-DE" dirty="0"/>
              <a:t>F</a:t>
            </a:r>
            <a:r>
              <a:rPr lang="en-DE"/>
              <a:t>raction</a:t>
            </a:r>
            <a:endParaRPr lang="en-DE" dirty="0"/>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26</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a:t>Leading </a:t>
            </a:r>
            <a:r>
              <a:rPr lang="de-DE" dirty="0"/>
              <a:t>M</a:t>
            </a:r>
            <a:r>
              <a:rPr lang="en-DE"/>
              <a:t>uon </a:t>
            </a:r>
            <a:r>
              <a:rPr lang="de-DE" dirty="0"/>
              <a:t>C</a:t>
            </a:r>
            <a:r>
              <a:rPr lang="en-DE"/>
              <a:t>ontribution</a:t>
            </a:r>
            <a:endParaRPr lang="en-DE" dirty="0"/>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27</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and white triangle with circles&#10;&#10;AI-generated content may be incorrect.">
            <a:extLst>
              <a:ext uri="{FF2B5EF4-FFF2-40B4-BE49-F238E27FC236}">
                <a16:creationId xmlns:a16="http://schemas.microsoft.com/office/drawing/2014/main" id="{65A6A159-9879-4CE2-7663-A0E710BF4D83}"/>
              </a:ext>
            </a:extLst>
          </p:cNvPr>
          <p:cNvPicPr>
            <a:picLocks noGrp="1" noChangeAspect="1"/>
          </p:cNvPicPr>
          <p:nvPr>
            <p:ph idx="1"/>
          </p:nvPr>
        </p:nvPicPr>
        <p:blipFill>
          <a:blip r:embed="rId2"/>
          <a:stretch>
            <a:fillRect/>
          </a:stretch>
        </p:blipFill>
        <p:spPr>
          <a:xfrm>
            <a:off x="3095801" y="2692"/>
            <a:ext cx="6814318" cy="6855307"/>
          </a:xfrm>
        </p:spPr>
      </p:pic>
      <p:sp>
        <p:nvSpPr>
          <p:cNvPr id="4" name="Date Placeholder 3">
            <a:extLst>
              <a:ext uri="{FF2B5EF4-FFF2-40B4-BE49-F238E27FC236}">
                <a16:creationId xmlns:a16="http://schemas.microsoft.com/office/drawing/2014/main" id="{CC980060-E6F1-D019-379B-CCDB66D7D76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7B5894-8CF4-90A5-F234-FECEE1210773}"/>
              </a:ext>
            </a:extLst>
          </p:cNvPr>
          <p:cNvSpPr>
            <a:spLocks noGrp="1"/>
          </p:cNvSpPr>
          <p:nvPr>
            <p:ph type="sldNum" sz="quarter" idx="12"/>
          </p:nvPr>
        </p:nvSpPr>
        <p:spPr/>
        <p:txBody>
          <a:bodyPr/>
          <a:lstStyle/>
          <a:p>
            <a:fld id="{CD8304E6-5469-594D-85BC-E468E92D2243}" type="slidenum">
              <a:rPr lang="en-US" smtClean="0"/>
              <a:t>28</a:t>
            </a:fld>
            <a:endParaRPr lang="en-US"/>
          </a:p>
        </p:txBody>
      </p:sp>
      <p:sp>
        <p:nvSpPr>
          <p:cNvPr id="8" name="TextBox 7">
            <a:extLst>
              <a:ext uri="{FF2B5EF4-FFF2-40B4-BE49-F238E27FC236}">
                <a16:creationId xmlns:a16="http://schemas.microsoft.com/office/drawing/2014/main" id="{EEB4E49F-9FA2-608F-5A34-ACF466F04C5F}"/>
              </a:ext>
            </a:extLst>
          </p:cNvPr>
          <p:cNvSpPr txBox="1"/>
          <p:nvPr/>
        </p:nvSpPr>
        <p:spPr>
          <a:xfrm>
            <a:off x="708707" y="1050324"/>
            <a:ext cx="1258293" cy="369332"/>
          </a:xfrm>
          <a:prstGeom prst="rect">
            <a:avLst/>
          </a:prstGeom>
          <a:noFill/>
        </p:spPr>
        <p:txBody>
          <a:bodyPr wrap="none" rtlCol="0">
            <a:spAutoFit/>
          </a:bodyPr>
          <a:lstStyle/>
          <a:p>
            <a:r>
              <a:rPr lang="en-GB" dirty="0"/>
              <a:t>T</a:t>
            </a:r>
            <a:r>
              <a:rPr lang="en-DE" dirty="0"/>
              <a:t>au = 0.001</a:t>
            </a:r>
          </a:p>
        </p:txBody>
      </p:sp>
    </p:spTree>
    <p:extLst>
      <p:ext uri="{BB962C8B-B14F-4D97-AF65-F5344CB8AC3E}">
        <p14:creationId xmlns:p14="http://schemas.microsoft.com/office/powerpoint/2010/main" val="967927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0D735-AAA3-62DE-DB16-7E79A9C3B2D4}"/>
              </a:ext>
            </a:extLst>
          </p:cNvPr>
          <p:cNvSpPr>
            <a:spLocks noGrp="1"/>
          </p:cNvSpPr>
          <p:nvPr>
            <p:ph type="title"/>
          </p:nvPr>
        </p:nvSpPr>
        <p:spPr/>
        <p:txBody>
          <a:bodyPr/>
          <a:lstStyle/>
          <a:p>
            <a:r>
              <a:rPr lang="en-DE"/>
              <a:t>Unfolded Muon Flux at Surface</a:t>
            </a:r>
          </a:p>
        </p:txBody>
      </p:sp>
      <p:pic>
        <p:nvPicPr>
          <p:cNvPr id="7" name="Content Placeholder 6" descr="A graph of a graph showing the number of data&#10;&#10;AI-generated content may be incorrect.">
            <a:extLst>
              <a:ext uri="{FF2B5EF4-FFF2-40B4-BE49-F238E27FC236}">
                <a16:creationId xmlns:a16="http://schemas.microsoft.com/office/drawing/2014/main" id="{32BCE173-AF4E-C426-5925-A0F27085CAFB}"/>
              </a:ext>
            </a:extLst>
          </p:cNvPr>
          <p:cNvPicPr>
            <a:picLocks noGrp="1" noChangeAspect="1"/>
          </p:cNvPicPr>
          <p:nvPr>
            <p:ph idx="1"/>
          </p:nvPr>
        </p:nvPicPr>
        <p:blipFill>
          <a:blip r:embed="rId2"/>
          <a:stretch>
            <a:fillRect/>
          </a:stretch>
        </p:blipFill>
        <p:spPr>
          <a:xfrm>
            <a:off x="3186794" y="1287462"/>
            <a:ext cx="6927216" cy="5068888"/>
          </a:xfrm>
        </p:spPr>
      </p:pic>
      <p:sp>
        <p:nvSpPr>
          <p:cNvPr id="4" name="Date Placeholder 3">
            <a:extLst>
              <a:ext uri="{FF2B5EF4-FFF2-40B4-BE49-F238E27FC236}">
                <a16:creationId xmlns:a16="http://schemas.microsoft.com/office/drawing/2014/main" id="{DE05EE66-55B2-B99C-45E0-D92BFD092F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609D7F6-3773-EC5F-94E0-CD38BE5DE704}"/>
              </a:ext>
            </a:extLst>
          </p:cNvPr>
          <p:cNvSpPr>
            <a:spLocks noGrp="1"/>
          </p:cNvSpPr>
          <p:nvPr>
            <p:ph type="sldNum" sz="quarter" idx="12"/>
          </p:nvPr>
        </p:nvSpPr>
        <p:spPr/>
        <p:txBody>
          <a:bodyPr/>
          <a:lstStyle/>
          <a:p>
            <a:fld id="{CD8304E6-5469-594D-85BC-E468E92D2243}" type="slidenum">
              <a:rPr lang="en-US" smtClean="0"/>
              <a:t>29</a:t>
            </a:fld>
            <a:endParaRPr lang="en-US"/>
          </a:p>
        </p:txBody>
      </p:sp>
    </p:spTree>
    <p:extLst>
      <p:ext uri="{BB962C8B-B14F-4D97-AF65-F5344CB8AC3E}">
        <p14:creationId xmlns:p14="http://schemas.microsoft.com/office/powerpoint/2010/main" val="1882382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a:t>Muon </a:t>
            </a:r>
            <a:r>
              <a:rPr lang="de-DE" dirty="0"/>
              <a:t>F</a:t>
            </a:r>
            <a:r>
              <a:rPr lang="en-DE"/>
              <a:t>lux</a:t>
            </a:r>
            <a:endParaRPr lang="en-DE" dirty="0"/>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4"/>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4"/>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a:t>Prompt </a:t>
            </a:r>
            <a:r>
              <a:rPr lang="de-DE" dirty="0"/>
              <a:t>A</a:t>
            </a:r>
            <a:r>
              <a:rPr lang="en-DE"/>
              <a:t>tmospheric </a:t>
            </a:r>
            <a:r>
              <a:rPr lang="de-DE" dirty="0"/>
              <a:t>M</a:t>
            </a:r>
            <a:r>
              <a:rPr lang="en-DE"/>
              <a:t>uons </a:t>
            </a:r>
            <a:r>
              <a:rPr lang="de-DE" dirty="0"/>
              <a:t>&amp;</a:t>
            </a:r>
            <a:r>
              <a:rPr lang="en-DE"/>
              <a:t> </a:t>
            </a:r>
            <a:r>
              <a:rPr lang="de-DE" dirty="0"/>
              <a:t>N</a:t>
            </a:r>
            <a:r>
              <a:rPr lang="en-DE"/>
              <a:t>eutrinos</a:t>
            </a:r>
            <a:endParaRPr lang="en-DE" dirty="0"/>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2"/>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a scientific experiment&#10;&#10;AI-generated content may be incorrect.">
            <a:extLst>
              <a:ext uri="{FF2B5EF4-FFF2-40B4-BE49-F238E27FC236}">
                <a16:creationId xmlns:a16="http://schemas.microsoft.com/office/drawing/2014/main" id="{63C2131F-241F-6F54-F45C-7656A2743D29}"/>
              </a:ext>
            </a:extLst>
          </p:cNvPr>
          <p:cNvPicPr>
            <a:picLocks noGrp="1" noChangeAspect="1"/>
          </p:cNvPicPr>
          <p:nvPr>
            <p:ph idx="1"/>
          </p:nvPr>
        </p:nvPicPr>
        <p:blipFill>
          <a:blip r:embed="rId2"/>
          <a:stretch>
            <a:fillRect/>
          </a:stretch>
        </p:blipFill>
        <p:spPr>
          <a:xfrm>
            <a:off x="14005" y="432907"/>
            <a:ext cx="8566790" cy="6425093"/>
          </a:xfrm>
        </p:spPr>
      </p:pic>
      <p:sp>
        <p:nvSpPr>
          <p:cNvPr id="4" name="Date Placeholder 3">
            <a:extLst>
              <a:ext uri="{FF2B5EF4-FFF2-40B4-BE49-F238E27FC236}">
                <a16:creationId xmlns:a16="http://schemas.microsoft.com/office/drawing/2014/main" id="{5AD84E8E-A518-2F7A-FC9F-0F55BEDEDED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C6B6E6B-4AC9-06EE-30C1-37AE02488549}"/>
              </a:ext>
            </a:extLst>
          </p:cNvPr>
          <p:cNvSpPr>
            <a:spLocks noGrp="1"/>
          </p:cNvSpPr>
          <p:nvPr>
            <p:ph type="sldNum" sz="quarter" idx="12"/>
          </p:nvPr>
        </p:nvSpPr>
        <p:spPr/>
        <p:txBody>
          <a:bodyPr/>
          <a:lstStyle/>
          <a:p>
            <a:fld id="{CD8304E6-5469-594D-85BC-E468E92D2243}" type="slidenum">
              <a:rPr lang="en-US" smtClean="0"/>
              <a:t>5</a:t>
            </a:fld>
            <a:endParaRPr lang="en-US"/>
          </a:p>
        </p:txBody>
      </p:sp>
      <p:sp>
        <p:nvSpPr>
          <p:cNvPr id="8" name="TextBox 7">
            <a:extLst>
              <a:ext uri="{FF2B5EF4-FFF2-40B4-BE49-F238E27FC236}">
                <a16:creationId xmlns:a16="http://schemas.microsoft.com/office/drawing/2014/main" id="{6F3B4F55-F04D-A72A-ADEA-48085404E6E3}"/>
              </a:ext>
            </a:extLst>
          </p:cNvPr>
          <p:cNvSpPr txBox="1"/>
          <p:nvPr/>
        </p:nvSpPr>
        <p:spPr>
          <a:xfrm>
            <a:off x="3472494" y="6642556"/>
            <a:ext cx="1649811" cy="215444"/>
          </a:xfrm>
          <a:prstGeom prst="rect">
            <a:avLst/>
          </a:prstGeom>
          <a:noFill/>
        </p:spPr>
        <p:txBody>
          <a:bodyPr wrap="none" rtlCol="0">
            <a:spAutoFit/>
          </a:bodyPr>
          <a:lstStyle/>
          <a:p>
            <a:r>
              <a:rPr lang="en-US" sz="800" dirty="0" err="1">
                <a:solidFill>
                  <a:schemeClr val="accent3"/>
                </a:solidFill>
              </a:rPr>
              <a:t>icecube.wisc.edu</a:t>
            </a:r>
            <a:r>
              <a:rPr lang="en-US" sz="800" dirty="0">
                <a:solidFill>
                  <a:schemeClr val="accent3"/>
                </a:solidFill>
              </a:rPr>
              <a:t>/science/</a:t>
            </a:r>
            <a:r>
              <a:rPr lang="en-US" sz="800" dirty="0" err="1">
                <a:solidFill>
                  <a:schemeClr val="accent3"/>
                </a:solidFill>
              </a:rPr>
              <a:t>icecube</a:t>
            </a:r>
            <a:endParaRPr lang="en-US" sz="800" dirty="0">
              <a:solidFill>
                <a:schemeClr val="accent3"/>
              </a:solidFill>
            </a:endParaRPr>
          </a:p>
        </p:txBody>
      </p:sp>
      <p:pic>
        <p:nvPicPr>
          <p:cNvPr id="9" name="Content Placeholder 6" descr="Diagram of a diagram of a magnetic field&#10;&#10;AI-generated content may be incorrect.">
            <a:extLst>
              <a:ext uri="{FF2B5EF4-FFF2-40B4-BE49-F238E27FC236}">
                <a16:creationId xmlns:a16="http://schemas.microsoft.com/office/drawing/2014/main" id="{8512CCF3-39F6-F7F6-0D2E-9CF194DED31B}"/>
              </a:ext>
            </a:extLst>
          </p:cNvPr>
          <p:cNvPicPr>
            <a:picLocks noChangeAspect="1"/>
          </p:cNvPicPr>
          <p:nvPr/>
        </p:nvPicPr>
        <p:blipFill>
          <a:blip r:embed="rId3"/>
          <a:stretch>
            <a:fillRect/>
          </a:stretch>
        </p:blipFill>
        <p:spPr>
          <a:xfrm>
            <a:off x="8610601" y="520995"/>
            <a:ext cx="3391814" cy="5860812"/>
          </a:xfrm>
          <a:prstGeom prst="rect">
            <a:avLst/>
          </a:prstGeom>
        </p:spPr>
      </p:pic>
      <p:sp>
        <p:nvSpPr>
          <p:cNvPr id="10" name="TextBox 9">
            <a:extLst>
              <a:ext uri="{FF2B5EF4-FFF2-40B4-BE49-F238E27FC236}">
                <a16:creationId xmlns:a16="http://schemas.microsoft.com/office/drawing/2014/main" id="{ED5CB9F8-8742-B140-F744-923A75F922B2}"/>
              </a:ext>
            </a:extLst>
          </p:cNvPr>
          <p:cNvSpPr txBox="1"/>
          <p:nvPr/>
        </p:nvSpPr>
        <p:spPr>
          <a:xfrm>
            <a:off x="9213739" y="6224109"/>
            <a:ext cx="1688283" cy="215444"/>
          </a:xfrm>
          <a:prstGeom prst="rect">
            <a:avLst/>
          </a:prstGeom>
          <a:noFill/>
        </p:spPr>
        <p:txBody>
          <a:bodyPr wrap="none" rtlCol="0">
            <a:spAutoFit/>
          </a:bodyPr>
          <a:lstStyle/>
          <a:p>
            <a:r>
              <a:rPr lang="en-US" sz="800" dirty="0" err="1">
                <a:solidFill>
                  <a:schemeClr val="accent3"/>
                </a:solidFill>
              </a:rPr>
              <a:t>icecube.wisc.edu</a:t>
            </a:r>
            <a:r>
              <a:rPr lang="en-US" sz="800" dirty="0">
                <a:solidFill>
                  <a:schemeClr val="accent3"/>
                </a:solidFill>
              </a:rPr>
              <a:t>/science/research</a:t>
            </a:r>
          </a:p>
        </p:txBody>
      </p:sp>
    </p:spTree>
    <p:extLst>
      <p:ext uri="{BB962C8B-B14F-4D97-AF65-F5344CB8AC3E}">
        <p14:creationId xmlns:p14="http://schemas.microsoft.com/office/powerpoint/2010/main" val="19680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6</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90E6D2D-3740-47D8-7CDE-BD1AA6608DD4}"/>
              </a:ext>
            </a:extLst>
          </p:cNvPr>
          <p:cNvSpPr/>
          <p:nvPr/>
        </p:nvSpPr>
        <p:spPr>
          <a:xfrm>
            <a:off x="7251405" y="3933385"/>
            <a:ext cx="3838353" cy="2701331"/>
          </a:xfrm>
          <a:prstGeom prst="ellipse">
            <a:avLst/>
          </a:prstGeom>
          <a:noFill/>
          <a:ln w="3810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6405-9EF8-B9F4-9110-81CDC9D9233C}"/>
              </a:ext>
            </a:extLst>
          </p:cNvPr>
          <p:cNvSpPr>
            <a:spLocks noGrp="1"/>
          </p:cNvSpPr>
          <p:nvPr>
            <p:ph type="ctrTitle"/>
          </p:nvPr>
        </p:nvSpPr>
        <p:spPr/>
        <p:txBody>
          <a:bodyPr/>
          <a:lstStyle/>
          <a:p>
            <a:r>
              <a:rPr lang="en-DE" dirty="0"/>
              <a:t>Simulation</a:t>
            </a:r>
          </a:p>
        </p:txBody>
      </p:sp>
      <p:sp>
        <p:nvSpPr>
          <p:cNvPr id="3" name="Subtitle 2">
            <a:extLst>
              <a:ext uri="{FF2B5EF4-FFF2-40B4-BE49-F238E27FC236}">
                <a16:creationId xmlns:a16="http://schemas.microsoft.com/office/drawing/2014/main" id="{0A25492E-FFFF-47B5-6740-8E3023DE62F0}"/>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E23FD1E1-16AC-F362-1CB7-B726C165300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83734A-12DA-0345-C5F7-E6E47E44B4AF}"/>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2" descr="Logo Cosmic Interacting Matters">
            <a:extLst>
              <a:ext uri="{FF2B5EF4-FFF2-40B4-BE49-F238E27FC236}">
                <a16:creationId xmlns:a16="http://schemas.microsoft.com/office/drawing/2014/main" id="{2FA8DB6B-79CB-5B53-8415-6A8AD2115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6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3503F-30DF-3802-8992-F7BF52318FD8}"/>
              </a:ext>
            </a:extLst>
          </p:cNvPr>
          <p:cNvSpPr>
            <a:spLocks noGrp="1"/>
          </p:cNvSpPr>
          <p:nvPr>
            <p:ph type="title"/>
          </p:nvPr>
        </p:nvSpPr>
        <p:spPr/>
        <p:txBody>
          <a:bodyPr/>
          <a:lstStyle/>
          <a:p>
            <a:r>
              <a:rPr lang="en-US" dirty="0"/>
              <a:t>CORSIKA 7 vs. </a:t>
            </a:r>
            <a:r>
              <a:rPr lang="en-US" dirty="0" err="1"/>
              <a:t>MCEq</a:t>
            </a:r>
            <a:endParaRPr lang="en-US" dirty="0"/>
          </a:p>
        </p:txBody>
      </p:sp>
      <p:sp>
        <p:nvSpPr>
          <p:cNvPr id="4" name="Date Placeholder 3">
            <a:extLst>
              <a:ext uri="{FF2B5EF4-FFF2-40B4-BE49-F238E27FC236}">
                <a16:creationId xmlns:a16="http://schemas.microsoft.com/office/drawing/2014/main" id="{E6B7980E-BECC-CA31-8CD4-500424E76AC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FFB5CD4-1A52-3163-A51E-A6CA13600EEA}"/>
              </a:ext>
            </a:extLst>
          </p:cNvPr>
          <p:cNvSpPr>
            <a:spLocks noGrp="1"/>
          </p:cNvSpPr>
          <p:nvPr>
            <p:ph type="sldNum" sz="quarter" idx="12"/>
          </p:nvPr>
        </p:nvSpPr>
        <p:spPr/>
        <p:txBody>
          <a:bodyPr/>
          <a:lstStyle/>
          <a:p>
            <a:fld id="{CD8304E6-5469-594D-85BC-E468E92D2243}" type="slidenum">
              <a:rPr lang="en-US" smtClean="0"/>
              <a:t>8</a:t>
            </a:fld>
            <a:endParaRPr lang="en-US" dirty="0"/>
          </a:p>
        </p:txBody>
      </p:sp>
      <p:sp>
        <p:nvSpPr>
          <p:cNvPr id="6" name="TextBox 5">
            <a:extLst>
              <a:ext uri="{FF2B5EF4-FFF2-40B4-BE49-F238E27FC236}">
                <a16:creationId xmlns:a16="http://schemas.microsoft.com/office/drawing/2014/main" id="{60313C46-870B-D461-960A-EAFC237AF3E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2"/>
              </a:rPr>
              <a:t>https://github.com/mceq-project/MCEq</a:t>
            </a:r>
            <a:endParaRPr lang="en-GB" sz="1200" dirty="0"/>
          </a:p>
          <a:p>
            <a:endParaRPr lang="en-DE" sz="1200" dirty="0"/>
          </a:p>
        </p:txBody>
      </p:sp>
      <p:pic>
        <p:nvPicPr>
          <p:cNvPr id="7" name="Picture 6" descr="A graph with colored lines and numbers&#10;&#10;AI-generated content may be incorrect.">
            <a:extLst>
              <a:ext uri="{FF2B5EF4-FFF2-40B4-BE49-F238E27FC236}">
                <a16:creationId xmlns:a16="http://schemas.microsoft.com/office/drawing/2014/main" id="{E0E9C24D-107B-F6EE-C3A8-A9D7C4E030E7}"/>
              </a:ext>
            </a:extLst>
          </p:cNvPr>
          <p:cNvPicPr>
            <a:picLocks noChangeAspect="1"/>
          </p:cNvPicPr>
          <p:nvPr/>
        </p:nvPicPr>
        <p:blipFill>
          <a:blip r:embed="rId3"/>
          <a:stretch>
            <a:fillRect/>
          </a:stretch>
        </p:blipFill>
        <p:spPr>
          <a:xfrm>
            <a:off x="145510" y="996517"/>
            <a:ext cx="6187395" cy="5160010"/>
          </a:xfrm>
          <a:prstGeom prst="rect">
            <a:avLst/>
          </a:prstGeom>
        </p:spPr>
      </p:pic>
      <p:sp>
        <p:nvSpPr>
          <p:cNvPr id="10" name="TextBox 9">
            <a:extLst>
              <a:ext uri="{FF2B5EF4-FFF2-40B4-BE49-F238E27FC236}">
                <a16:creationId xmlns:a16="http://schemas.microsoft.com/office/drawing/2014/main" id="{27C52F1E-2DE6-0552-6797-CDD87F8CF1EF}"/>
              </a:ext>
            </a:extLst>
          </p:cNvPr>
          <p:cNvSpPr txBox="1"/>
          <p:nvPr/>
        </p:nvSpPr>
        <p:spPr>
          <a:xfrm>
            <a:off x="6697920" y="6241973"/>
            <a:ext cx="3263586" cy="307777"/>
          </a:xfrm>
          <a:prstGeom prst="rect">
            <a:avLst/>
          </a:prstGeom>
          <a:noFill/>
        </p:spPr>
        <p:txBody>
          <a:bodyPr wrap="none" rtlCol="0">
            <a:spAutoFit/>
          </a:bodyPr>
          <a:lstStyle/>
          <a:p>
            <a:r>
              <a:rPr lang="en-US" sz="1400" dirty="0">
                <a:hlinkClick r:id="rId4"/>
              </a:rPr>
              <a:t>https://github.com/The-Ludwig/PANAMA</a:t>
            </a:r>
            <a:r>
              <a:rPr lang="en-US" sz="1400" dirty="0"/>
              <a:t> </a:t>
            </a:r>
          </a:p>
        </p:txBody>
      </p:sp>
      <p:sp>
        <p:nvSpPr>
          <p:cNvPr id="11" name="TextBox 10">
            <a:extLst>
              <a:ext uri="{FF2B5EF4-FFF2-40B4-BE49-F238E27FC236}">
                <a16:creationId xmlns:a16="http://schemas.microsoft.com/office/drawing/2014/main" id="{DDB05300-541D-A297-F99C-913B1F0C11D7}"/>
              </a:ext>
            </a:extLst>
          </p:cNvPr>
          <p:cNvSpPr txBox="1"/>
          <p:nvPr/>
        </p:nvSpPr>
        <p:spPr>
          <a:xfrm>
            <a:off x="6697920" y="6510238"/>
            <a:ext cx="3691114" cy="307777"/>
          </a:xfrm>
          <a:prstGeom prst="rect">
            <a:avLst/>
          </a:prstGeom>
          <a:noFill/>
        </p:spPr>
        <p:txBody>
          <a:bodyPr wrap="square" rtlCol="0">
            <a:spAutoFit/>
          </a:bodyPr>
          <a:lstStyle/>
          <a:p>
            <a:r>
              <a:rPr lang="en-US" sz="1400" dirty="0">
                <a:hlinkClick r:id="rId5"/>
              </a:rPr>
              <a:t>https://arxiv.org/pdf/2502.10951</a:t>
            </a:r>
            <a:r>
              <a:rPr lang="en-US" sz="1400" dirty="0"/>
              <a:t> </a:t>
            </a:r>
          </a:p>
        </p:txBody>
      </p:sp>
      <p:sp>
        <p:nvSpPr>
          <p:cNvPr id="16" name="TextBox 15">
            <a:extLst>
              <a:ext uri="{FF2B5EF4-FFF2-40B4-BE49-F238E27FC236}">
                <a16:creationId xmlns:a16="http://schemas.microsoft.com/office/drawing/2014/main" id="{E346BCEF-7C39-8883-EB52-78244B5E42EA}"/>
              </a:ext>
            </a:extLst>
          </p:cNvPr>
          <p:cNvSpPr txBox="1"/>
          <p:nvPr/>
        </p:nvSpPr>
        <p:spPr>
          <a:xfrm>
            <a:off x="6697920" y="3706665"/>
            <a:ext cx="3974293" cy="1754326"/>
          </a:xfrm>
          <a:prstGeom prst="rect">
            <a:avLst/>
          </a:prstGeom>
          <a:noFill/>
        </p:spPr>
        <p:txBody>
          <a:bodyPr wrap="none" rtlCol="0">
            <a:spAutoFit/>
          </a:bodyPr>
          <a:lstStyle/>
          <a:p>
            <a:r>
              <a:rPr lang="en-US" dirty="0"/>
              <a:t>Python package developed – PANAMA</a:t>
            </a:r>
          </a:p>
          <a:p>
            <a:endParaRPr lang="en-US" dirty="0"/>
          </a:p>
          <a:p>
            <a:pPr marL="285750" indent="-285750">
              <a:buFont typeface="Arial" panose="020B0604020202020204" pitchFamily="34" charset="0"/>
              <a:buChar char="•"/>
            </a:pPr>
            <a:r>
              <a:rPr lang="en-US" dirty="0"/>
              <a:t>Execute CORSIKA 7 (multi core)</a:t>
            </a:r>
          </a:p>
          <a:p>
            <a:pPr marL="285750" indent="-285750">
              <a:buFont typeface="Arial" panose="020B0604020202020204" pitchFamily="34" charset="0"/>
              <a:buChar char="•"/>
            </a:pPr>
            <a:r>
              <a:rPr lang="en-US" dirty="0"/>
              <a:t>Read DAT files </a:t>
            </a:r>
            <a:r>
              <a:rPr lang="en-US" dirty="0">
                <a:sym typeface="Wingdings" pitchFamily="2" charset="2"/>
              </a:rPr>
              <a:t> pandas </a:t>
            </a:r>
            <a:r>
              <a:rPr lang="en-US" dirty="0" err="1">
                <a:sym typeface="Wingdings" pitchFamily="2" charset="2"/>
              </a:rPr>
              <a:t>DataFrames</a:t>
            </a:r>
            <a:endParaRPr lang="en-US" dirty="0">
              <a:sym typeface="Wingdings" pitchFamily="2" charset="2"/>
            </a:endParaRPr>
          </a:p>
          <a:p>
            <a:pPr marL="285750" indent="-285750">
              <a:buFont typeface="Arial" panose="020B0604020202020204" pitchFamily="34" charset="0"/>
              <a:buChar char="•"/>
            </a:pPr>
            <a:r>
              <a:rPr lang="en-US" dirty="0">
                <a:sym typeface="Wingdings" pitchFamily="2" charset="2"/>
              </a:rPr>
              <a:t>Parse EHIST option</a:t>
            </a:r>
          </a:p>
          <a:p>
            <a:pPr marL="285750" indent="-285750">
              <a:buFont typeface="Arial" panose="020B0604020202020204" pitchFamily="34" charset="0"/>
              <a:buChar char="•"/>
            </a:pPr>
            <a:r>
              <a:rPr lang="en-US" dirty="0">
                <a:sym typeface="Wingdings" pitchFamily="2" charset="2"/>
              </a:rPr>
              <a:t>Calculate primary weightings</a:t>
            </a:r>
          </a:p>
        </p:txBody>
      </p:sp>
      <p:pic>
        <p:nvPicPr>
          <p:cNvPr id="22" name="Picture 21" descr="A blue and yellow snake logo&#10;&#10;AI-generated content may be incorrect.">
            <a:extLst>
              <a:ext uri="{FF2B5EF4-FFF2-40B4-BE49-F238E27FC236}">
                <a16:creationId xmlns:a16="http://schemas.microsoft.com/office/drawing/2014/main" id="{46A7C3D0-C583-8F43-7961-1EEB71A89A05}"/>
              </a:ext>
            </a:extLst>
          </p:cNvPr>
          <p:cNvPicPr>
            <a:picLocks noChangeAspect="1"/>
          </p:cNvPicPr>
          <p:nvPr/>
        </p:nvPicPr>
        <p:blipFill>
          <a:blip r:embed="rId6"/>
          <a:stretch>
            <a:fillRect/>
          </a:stretch>
        </p:blipFill>
        <p:spPr>
          <a:xfrm>
            <a:off x="10763162" y="3808309"/>
            <a:ext cx="1505956" cy="1652682"/>
          </a:xfrm>
          <a:prstGeom prst="rect">
            <a:avLst/>
          </a:prstGeom>
        </p:spPr>
      </p:pic>
      <p:sp>
        <p:nvSpPr>
          <p:cNvPr id="23" name="TextBox 22">
            <a:extLst>
              <a:ext uri="{FF2B5EF4-FFF2-40B4-BE49-F238E27FC236}">
                <a16:creationId xmlns:a16="http://schemas.microsoft.com/office/drawing/2014/main" id="{19FB764D-E3C1-BC87-6309-D541A7D0DA71}"/>
              </a:ext>
            </a:extLst>
          </p:cNvPr>
          <p:cNvSpPr txBox="1"/>
          <p:nvPr/>
        </p:nvSpPr>
        <p:spPr>
          <a:xfrm>
            <a:off x="6697920" y="2251060"/>
            <a:ext cx="3639714"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Good agreement for inclusive flux</a:t>
            </a:r>
          </a:p>
        </p:txBody>
      </p:sp>
    </p:spTree>
    <p:extLst>
      <p:ext uri="{BB962C8B-B14F-4D97-AF65-F5344CB8AC3E}">
        <p14:creationId xmlns:p14="http://schemas.microsoft.com/office/powerpoint/2010/main" val="1235661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de-DE" dirty="0"/>
              <a:t>DNN </a:t>
            </a:r>
            <a:r>
              <a:rPr lang="de-DE" dirty="0" err="1"/>
              <a:t>Reconstructions</a:t>
            </a:r>
            <a:endParaRPr lang="en-DE" dirty="0"/>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7" name="Picture 2" descr="Logo Cosmic Interacting Matters">
            <a:extLst>
              <a:ext uri="{FF2B5EF4-FFF2-40B4-BE49-F238E27FC236}">
                <a16:creationId xmlns:a16="http://schemas.microsoft.com/office/drawing/2014/main" id="{9A652006-9E3E-33B4-567A-94A19BAE7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76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17917</TotalTime>
  <Words>1556</Words>
  <Application>Microsoft Macintosh PowerPoint</Application>
  <PresentationFormat>Widescreen</PresentationFormat>
  <Paragraphs>308</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Akkurat-Bold</vt:lpstr>
      <vt:lpstr>Arial</vt:lpstr>
      <vt:lpstr>Calibri</vt:lpstr>
      <vt:lpstr>Calibri Light</vt:lpstr>
      <vt:lpstr>Cambria Math</vt:lpstr>
      <vt:lpstr>Wingdings</vt:lpstr>
      <vt:lpstr>Office</vt:lpstr>
      <vt:lpstr>Exploring High-Energy Atmospheric Muons with IceCube: Unfolding the Muon Flux </vt:lpstr>
      <vt:lpstr>Muon Puzzle &amp; Hadronic Uncertainties</vt:lpstr>
      <vt:lpstr>Muon Flux</vt:lpstr>
      <vt:lpstr>Prompt Atmospheric Muons &amp; Neutrinos</vt:lpstr>
      <vt:lpstr>PowerPoint Presentation</vt:lpstr>
      <vt:lpstr>Overview</vt:lpstr>
      <vt:lpstr>Simulation</vt:lpstr>
      <vt:lpstr>CORSIKA 7 vs. MCEq</vt:lpstr>
      <vt:lpstr>DNN Reconstructions</vt:lpstr>
      <vt:lpstr>Convolutional Neural Network (CNN)</vt:lpstr>
      <vt:lpstr>Bundle energy at entry – 6 µs cleaned pulses </vt:lpstr>
      <vt:lpstr>Leading muon energy at entry – 6 µs cleaned pulses </vt:lpstr>
      <vt:lpstr>Unfolding</vt:lpstr>
      <vt:lpstr>Unfolding in a Nutshell </vt:lpstr>
      <vt:lpstr>Unfolded Muon Flux at Surface</vt:lpstr>
      <vt:lpstr>Conclusion &amp; Outlook</vt:lpstr>
      <vt:lpstr>Backup</vt:lpstr>
      <vt:lpstr>Level5: quality cuts  removes neutrinos</vt:lpstr>
      <vt:lpstr>PowerPoint Presentation</vt:lpstr>
      <vt:lpstr>Analysis Goals</vt:lpstr>
      <vt:lpstr>Possible Solutions</vt:lpstr>
      <vt:lpstr>Convolutional Neural Network (CNN)</vt:lpstr>
      <vt:lpstr>Input data per DOM</vt:lpstr>
      <vt:lpstr>Reconstructed properties</vt:lpstr>
      <vt:lpstr>Expected Muons For 10 Years: Leading vs. Bundle Energy (GSF)</vt:lpstr>
      <vt:lpstr>Leading Muon Energy Fraction</vt:lpstr>
      <vt:lpstr>Leading Muon Contribution</vt:lpstr>
      <vt:lpstr>PowerPoint Presentation</vt:lpstr>
      <vt:lpstr>Unfolded Muon Flux at Surface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326</cp:revision>
  <cp:lastPrinted>2024-03-17T23:23:36Z</cp:lastPrinted>
  <dcterms:created xsi:type="dcterms:W3CDTF">2023-09-19T10:10:31Z</dcterms:created>
  <dcterms:modified xsi:type="dcterms:W3CDTF">2025-04-03T21:53:58Z</dcterms:modified>
</cp:coreProperties>
</file>